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60" r:id="rId5"/>
    <p:sldId id="259" r:id="rId6"/>
    <p:sldId id="296" r:id="rId7"/>
    <p:sldId id="295" r:id="rId8"/>
    <p:sldId id="261" r:id="rId9"/>
    <p:sldId id="262" r:id="rId10"/>
    <p:sldId id="264" r:id="rId11"/>
    <p:sldId id="263" r:id="rId12"/>
    <p:sldId id="265" r:id="rId13"/>
    <p:sldId id="294" r:id="rId14"/>
    <p:sldId id="291" r:id="rId15"/>
    <p:sldId id="266" r:id="rId16"/>
    <p:sldId id="267" r:id="rId17"/>
    <p:sldId id="297" r:id="rId18"/>
    <p:sldId id="268" r:id="rId19"/>
    <p:sldId id="292" r:id="rId20"/>
    <p:sldId id="269" r:id="rId21"/>
    <p:sldId id="270" r:id="rId22"/>
    <p:sldId id="271" r:id="rId23"/>
    <p:sldId id="272" r:id="rId24"/>
    <p:sldId id="273" r:id="rId25"/>
    <p:sldId id="274" r:id="rId26"/>
    <p:sldId id="298" r:id="rId27"/>
    <p:sldId id="275" r:id="rId28"/>
    <p:sldId id="276" r:id="rId29"/>
    <p:sldId id="299" r:id="rId30"/>
    <p:sldId id="277" r:id="rId31"/>
    <p:sldId id="300" r:id="rId32"/>
    <p:sldId id="293" r:id="rId33"/>
    <p:sldId id="278" r:id="rId34"/>
    <p:sldId id="301" r:id="rId35"/>
    <p:sldId id="279" r:id="rId36"/>
    <p:sldId id="302" r:id="rId37"/>
    <p:sldId id="280" r:id="rId38"/>
    <p:sldId id="281" r:id="rId39"/>
    <p:sldId id="282" r:id="rId40"/>
    <p:sldId id="283" r:id="rId41"/>
    <p:sldId id="284" r:id="rId42"/>
    <p:sldId id="285" r:id="rId43"/>
    <p:sldId id="286" r:id="rId44"/>
    <p:sldId id="287" r:id="rId45"/>
    <p:sldId id="303" r:id="rId46"/>
    <p:sldId id="288" r:id="rId47"/>
    <p:sldId id="289" r:id="rId48"/>
    <p:sldId id="304" r:id="rId49"/>
    <p:sldId id="305" r:id="rId50"/>
    <p:sldId id="306" r:id="rId51"/>
    <p:sldId id="307" r:id="rId52"/>
    <p:sldId id="308" r:id="rId53"/>
    <p:sldId id="309" r:id="rId54"/>
    <p:sldId id="310" r:id="rId55"/>
    <p:sldId id="290" r:id="rId56"/>
  </p:sldIdLst>
  <p:sldSz cx="12192000" cy="6858000"/>
  <p:notesSz cx="6797675" cy="9926638"/>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20"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2E500ED-0016-4BF1-9243-7DAA8139BED4}" type="datetimeFigureOut">
              <a:rPr lang="en-IL" smtClean="0"/>
              <a:t>20/12/2018</a:t>
            </a:fld>
            <a:endParaRPr lang="en-I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660C099-C301-4A32-B736-A9D2B62DE47E}" type="slidenum">
              <a:rPr lang="en-IL" smtClean="0"/>
              <a:t>‹#›</a:t>
            </a:fld>
            <a:endParaRPr lang="en-IL"/>
          </a:p>
        </p:txBody>
      </p:sp>
    </p:spTree>
    <p:extLst>
      <p:ext uri="{BB962C8B-B14F-4D97-AF65-F5344CB8AC3E}">
        <p14:creationId xmlns:p14="http://schemas.microsoft.com/office/powerpoint/2010/main" val="383568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Hardware breakdowns (data centers, manufacturing, transport) </a:t>
            </a:r>
          </a:p>
          <a:p>
            <a:pPr lvl="1"/>
            <a:r>
              <a:rPr lang="en-US" dirty="0"/>
              <a:t>Health breakdowns (strokes, heart attacks based on vital stats and data from wearables)</a:t>
            </a:r>
          </a:p>
          <a:p>
            <a:pPr lvl="1"/>
            <a:r>
              <a:rPr lang="en-US" dirty="0"/>
              <a:t>Customer churn (predicting the likelihood that a customer will leave, based on web activity and metadata)</a:t>
            </a:r>
          </a:p>
          <a:p>
            <a:pPr lvl="1"/>
            <a:r>
              <a:rPr lang="en-US" dirty="0"/>
              <a:t>Employee turnover (ditto, but for employees)</a:t>
            </a:r>
          </a:p>
          <a:p>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6</a:t>
            </a:fld>
            <a:endParaRPr lang="en-IL"/>
          </a:p>
        </p:txBody>
      </p:sp>
    </p:spTree>
    <p:extLst>
      <p:ext uri="{BB962C8B-B14F-4D97-AF65-F5344CB8AC3E}">
        <p14:creationId xmlns:p14="http://schemas.microsoft.com/office/powerpoint/2010/main" val="281803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16</a:t>
            </a:fld>
            <a:endParaRPr lang="en-IL"/>
          </a:p>
        </p:txBody>
      </p:sp>
    </p:spTree>
    <p:extLst>
      <p:ext uri="{BB962C8B-B14F-4D97-AF65-F5344CB8AC3E}">
        <p14:creationId xmlns:p14="http://schemas.microsoft.com/office/powerpoint/2010/main" val="388812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Restricted Boltzmann machines, for examples, create so called reconstructions in this manner.</a:t>
            </a:r>
          </a:p>
          <a:p>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20</a:t>
            </a:fld>
            <a:endParaRPr lang="en-IL"/>
          </a:p>
        </p:txBody>
      </p:sp>
    </p:spTree>
    <p:extLst>
      <p:ext uri="{BB962C8B-B14F-4D97-AF65-F5344CB8AC3E}">
        <p14:creationId xmlns:p14="http://schemas.microsoft.com/office/powerpoint/2010/main" val="328244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simple explanation of what happens during learning with a feedforward neural network, the simplest architecture to explain.</a:t>
            </a:r>
          </a:p>
          <a:p>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24</a:t>
            </a:fld>
            <a:endParaRPr lang="en-IL"/>
          </a:p>
        </p:txBody>
      </p:sp>
    </p:spTree>
    <p:extLst>
      <p:ext uri="{BB962C8B-B14F-4D97-AF65-F5344CB8AC3E}">
        <p14:creationId xmlns:p14="http://schemas.microsoft.com/office/powerpoint/2010/main" val="173621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26</a:t>
            </a:fld>
            <a:endParaRPr lang="en-IL"/>
          </a:p>
        </p:txBody>
      </p:sp>
    </p:spTree>
    <p:extLst>
      <p:ext uri="{BB962C8B-B14F-4D97-AF65-F5344CB8AC3E}">
        <p14:creationId xmlns:p14="http://schemas.microsoft.com/office/powerpoint/2010/main" val="110716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 correlation between weight and output</a:t>
            </a:r>
            <a:endParaRPr lang="en-IL" dirty="0"/>
          </a:p>
        </p:txBody>
      </p:sp>
      <p:sp>
        <p:nvSpPr>
          <p:cNvPr id="4" name="Slide Number Placeholder 3"/>
          <p:cNvSpPr>
            <a:spLocks noGrp="1"/>
          </p:cNvSpPr>
          <p:nvPr>
            <p:ph type="sldNum" sz="quarter" idx="5"/>
          </p:nvPr>
        </p:nvSpPr>
        <p:spPr/>
        <p:txBody>
          <a:bodyPr/>
          <a:lstStyle/>
          <a:p>
            <a:fld id="{8660C099-C301-4A32-B736-A9D2B62DE47E}" type="slidenum">
              <a:rPr lang="en-IL" smtClean="0"/>
              <a:t>43</a:t>
            </a:fld>
            <a:endParaRPr lang="en-IL"/>
          </a:p>
        </p:txBody>
      </p:sp>
    </p:spTree>
    <p:extLst>
      <p:ext uri="{BB962C8B-B14F-4D97-AF65-F5344CB8AC3E}">
        <p14:creationId xmlns:p14="http://schemas.microsoft.com/office/powerpoint/2010/main" val="164304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B4AF-CEC4-48B5-AD8D-F3D9664C7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8C624D2-A378-4068-83CF-9A34D53E9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E212BF6-92E6-4DAE-9BB2-42BB6C02F17D}"/>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2E07BAD1-C645-4EC9-A739-72D77EC021B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B7C488B-7351-4233-8F34-D3523B8C2599}"/>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661103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6E51-96EC-477D-B59B-4394275D678E}"/>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9B88AF7-008B-4609-92C2-99044115AF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5D8BD77-305F-4114-8624-DADB3C90884B}"/>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E4C0A8CA-DCF0-42E4-944C-867944E4BCA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F097006-EB00-4955-9DDE-28311836A294}"/>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260753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49B081-8A36-4813-9700-A6D29293FF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32B9B5EF-79B1-467E-BDC7-84409CA902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487F22E-D441-4ED7-B503-6448D8493FEA}"/>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F1FDC488-DE5A-455D-A16E-017635880F5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C86203E-BED6-439E-9816-BF7808E32907}"/>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288490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88A0-BD5A-4EBA-B707-9B43B981066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FE5E086-3FB4-408A-B282-CF5C9F2844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C944F16-579D-443E-ADDB-3267E139D653}"/>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C7B147CB-77DF-4E1A-9A4D-1674956B75B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2B5191E-1095-45EE-831B-06FEC51CDA52}"/>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110075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6F1C-8757-4BE9-AB53-2EF892283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C3D98F3D-0995-4B9A-A54D-BF15C59C34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D4E2D7-3B15-48DD-9BEC-7580E61E5B74}"/>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F309C535-BD12-4893-B349-C447D2013B1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AAA07FB-41A8-4207-8B6E-AB3163504E5E}"/>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35427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4654-89EF-4054-BB6F-5B7A161CF18F}"/>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9695086-3179-40C9-B79A-A79E0F5CFD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C1B5E475-96A2-4652-B7C3-88713FF218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90E2D54-A300-4FCD-BB5D-6CE34EE6191E}"/>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6" name="Footer Placeholder 5">
            <a:extLst>
              <a:ext uri="{FF2B5EF4-FFF2-40B4-BE49-F238E27FC236}">
                <a16:creationId xmlns:a16="http://schemas.microsoft.com/office/drawing/2014/main" id="{E2EF7B0E-D2A9-4348-A4EC-DEF20EB7022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DFED61C-F168-4344-B72E-9F12C9A7D9B0}"/>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223201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DE007-C7A4-4840-AA5B-116FAA84E9C5}"/>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AC941BE-D5F1-4D47-8BDB-135CB5DD87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3B36E4-5C21-4246-8387-20216FE45AA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603ADCDF-F393-4019-B612-58B43B041C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35C989-73CB-489D-9CD8-6EB89859C5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E7450DEC-F5FA-444C-8902-08CFAAC23CDC}"/>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8" name="Footer Placeholder 7">
            <a:extLst>
              <a:ext uri="{FF2B5EF4-FFF2-40B4-BE49-F238E27FC236}">
                <a16:creationId xmlns:a16="http://schemas.microsoft.com/office/drawing/2014/main" id="{5FEFCEC5-F58B-41A2-A36F-8B5F0B08674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5C46EB0F-3D85-4B8A-BA42-0CEB6E406A4F}"/>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105974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E4300-0F10-41A4-87D5-788ABB4C6BB7}"/>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0F677DC-5447-4430-B789-05048CC3C257}"/>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4" name="Footer Placeholder 3">
            <a:extLst>
              <a:ext uri="{FF2B5EF4-FFF2-40B4-BE49-F238E27FC236}">
                <a16:creationId xmlns:a16="http://schemas.microsoft.com/office/drawing/2014/main" id="{B18D5AE4-61EF-47D9-8CC2-170DE976676F}"/>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9371BE0-9F34-4FED-B0BA-773F810C6C1A}"/>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3256205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5AE41F-A49B-4F30-B9EF-B5ED60384FA4}"/>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3" name="Footer Placeholder 2">
            <a:extLst>
              <a:ext uri="{FF2B5EF4-FFF2-40B4-BE49-F238E27FC236}">
                <a16:creationId xmlns:a16="http://schemas.microsoft.com/office/drawing/2014/main" id="{D18D2588-BE47-4DB2-87CD-C5E8C1C1741D}"/>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36000652-F35C-465B-9504-F7D671033C2C}"/>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2959614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D1AA-E590-4137-AF29-440DDFEB2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E5DB24F-3E4D-4DE2-AE3E-F3BAD79456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8F004C0-50FC-4088-9C5C-03DB40F1A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9CCB865-57BD-44A0-83DD-A50E39DB045B}"/>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6" name="Footer Placeholder 5">
            <a:extLst>
              <a:ext uri="{FF2B5EF4-FFF2-40B4-BE49-F238E27FC236}">
                <a16:creationId xmlns:a16="http://schemas.microsoft.com/office/drawing/2014/main" id="{402984A2-F141-45DF-909C-E220F169901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13B3928-E676-4119-AFDA-F1C5AE9BC3B5}"/>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164457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6733-C065-4A3F-BF40-EBC396AE4C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CDE1EE1-EB75-4AED-AECE-BF53ACA91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B8C4B8D-F18C-4857-BEF1-701D092AD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25F5EE-9F35-45C9-B55E-9E2E169C5AFD}"/>
              </a:ext>
            </a:extLst>
          </p:cNvPr>
          <p:cNvSpPr>
            <a:spLocks noGrp="1"/>
          </p:cNvSpPr>
          <p:nvPr>
            <p:ph type="dt" sz="half" idx="10"/>
          </p:nvPr>
        </p:nvSpPr>
        <p:spPr/>
        <p:txBody>
          <a:bodyPr/>
          <a:lstStyle/>
          <a:p>
            <a:fld id="{6DD7A74E-274B-44E3-90B1-EC4FEA185464}" type="datetimeFigureOut">
              <a:rPr lang="en-IL" smtClean="0"/>
              <a:t>20/12/2018</a:t>
            </a:fld>
            <a:endParaRPr lang="en-IL"/>
          </a:p>
        </p:txBody>
      </p:sp>
      <p:sp>
        <p:nvSpPr>
          <p:cNvPr id="6" name="Footer Placeholder 5">
            <a:extLst>
              <a:ext uri="{FF2B5EF4-FFF2-40B4-BE49-F238E27FC236}">
                <a16:creationId xmlns:a16="http://schemas.microsoft.com/office/drawing/2014/main" id="{6D746045-CA03-416F-9332-B62DD78B897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36EB02E-99C4-4D61-8AAA-287B64CDD418}"/>
              </a:ext>
            </a:extLst>
          </p:cNvPr>
          <p:cNvSpPr>
            <a:spLocks noGrp="1"/>
          </p:cNvSpPr>
          <p:nvPr>
            <p:ph type="sldNum" sz="quarter" idx="12"/>
          </p:nvPr>
        </p:nvSpPr>
        <p:spPr/>
        <p:txBody>
          <a:bodyPr/>
          <a:lstStyle/>
          <a:p>
            <a:fld id="{6E908EFB-26DD-4208-A552-423E55FCD5F5}" type="slidenum">
              <a:rPr lang="en-IL" smtClean="0"/>
              <a:t>‹#›</a:t>
            </a:fld>
            <a:endParaRPr lang="en-IL"/>
          </a:p>
        </p:txBody>
      </p:sp>
    </p:spTree>
    <p:extLst>
      <p:ext uri="{BB962C8B-B14F-4D97-AF65-F5344CB8AC3E}">
        <p14:creationId xmlns:p14="http://schemas.microsoft.com/office/powerpoint/2010/main" val="269334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DBC62-C070-415E-8FF8-7D4C9D403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B03B67D-7E5D-415B-A5BB-9A5508AAE9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0AE9C24-7013-4804-A221-23F8929F2D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7A74E-274B-44E3-90B1-EC4FEA185464}" type="datetimeFigureOut">
              <a:rPr lang="en-IL" smtClean="0"/>
              <a:t>20/12/2018</a:t>
            </a:fld>
            <a:endParaRPr lang="en-IL"/>
          </a:p>
        </p:txBody>
      </p:sp>
      <p:sp>
        <p:nvSpPr>
          <p:cNvPr id="5" name="Footer Placeholder 4">
            <a:extLst>
              <a:ext uri="{FF2B5EF4-FFF2-40B4-BE49-F238E27FC236}">
                <a16:creationId xmlns:a16="http://schemas.microsoft.com/office/drawing/2014/main" id="{CC48DEE6-43C5-483E-81E3-D85C687B08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3EB0AE6F-CAD6-471B-BFBE-909D819351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08EFB-26DD-4208-A552-423E55FCD5F5}" type="slidenum">
              <a:rPr lang="en-IL" smtClean="0"/>
              <a:t>‹#›</a:t>
            </a:fld>
            <a:endParaRPr lang="en-IL"/>
          </a:p>
        </p:txBody>
      </p:sp>
    </p:spTree>
    <p:extLst>
      <p:ext uri="{BB962C8B-B14F-4D97-AF65-F5344CB8AC3E}">
        <p14:creationId xmlns:p14="http://schemas.microsoft.com/office/powerpoint/2010/main" val="1945545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ross_entropy" TargetMode="External"/><Relationship Id="rId2" Type="http://schemas.openxmlformats.org/officeDocument/2006/relationships/hyperlink" Target="https://en.wikipedia.org/wiki/Logistic_regressio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C573-90A4-41F2-9F60-BEC6C30CF178}"/>
              </a:ext>
            </a:extLst>
          </p:cNvPr>
          <p:cNvSpPr>
            <a:spLocks noGrp="1"/>
          </p:cNvSpPr>
          <p:nvPr>
            <p:ph type="ctrTitle"/>
          </p:nvPr>
        </p:nvSpPr>
        <p:spPr>
          <a:xfrm>
            <a:off x="1524000" y="2235993"/>
            <a:ext cx="9144000" cy="1909763"/>
          </a:xfrm>
        </p:spPr>
        <p:txBody>
          <a:bodyPr/>
          <a:lstStyle/>
          <a:p>
            <a:r>
              <a:rPr lang="en-US" dirty="0"/>
              <a:t>Deep Neural Networks</a:t>
            </a:r>
            <a:endParaRPr lang="en-IL" dirty="0"/>
          </a:p>
        </p:txBody>
      </p:sp>
      <p:sp>
        <p:nvSpPr>
          <p:cNvPr id="3" name="Subtitle 2">
            <a:extLst>
              <a:ext uri="{FF2B5EF4-FFF2-40B4-BE49-F238E27FC236}">
                <a16:creationId xmlns:a16="http://schemas.microsoft.com/office/drawing/2014/main" id="{5AFCDF4D-F7D7-4B1D-89BD-5625CFD931B0}"/>
              </a:ext>
            </a:extLst>
          </p:cNvPr>
          <p:cNvSpPr>
            <a:spLocks noGrp="1"/>
          </p:cNvSpPr>
          <p:nvPr>
            <p:ph type="subTitle" idx="1"/>
          </p:nvPr>
        </p:nvSpPr>
        <p:spPr>
          <a:xfrm>
            <a:off x="1524000" y="4404569"/>
            <a:ext cx="9144000" cy="1203960"/>
          </a:xfrm>
        </p:spPr>
        <p:txBody>
          <a:bodyPr/>
          <a:lstStyle/>
          <a:p>
            <a:r>
              <a:rPr lang="en-US" dirty="0"/>
              <a:t>Introduction into Information Retrieval</a:t>
            </a:r>
            <a:endParaRPr lang="en-IL" dirty="0"/>
          </a:p>
        </p:txBody>
      </p:sp>
      <p:pic>
        <p:nvPicPr>
          <p:cNvPr id="4" name="Picture 2" descr="Image result for machine learning">
            <a:extLst>
              <a:ext uri="{FF2B5EF4-FFF2-40B4-BE49-F238E27FC236}">
                <a16:creationId xmlns:a16="http://schemas.microsoft.com/office/drawing/2014/main" id="{E013D587-9085-4E16-AEBA-5C5E00B3D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208" y="9525"/>
            <a:ext cx="6096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9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D17-F197-41BB-AE19-DD0DB78D4E2C}"/>
              </a:ext>
            </a:extLst>
          </p:cNvPr>
          <p:cNvSpPr>
            <a:spLocks noGrp="1"/>
          </p:cNvSpPr>
          <p:nvPr>
            <p:ph type="title"/>
          </p:nvPr>
        </p:nvSpPr>
        <p:spPr/>
        <p:txBody>
          <a:bodyPr/>
          <a:lstStyle/>
          <a:p>
            <a:r>
              <a:rPr lang="en-US" b="1" dirty="0"/>
              <a:t>Neural Network Elements</a:t>
            </a:r>
            <a:endParaRPr lang="en-IL" dirty="0"/>
          </a:p>
        </p:txBody>
      </p:sp>
      <p:sp>
        <p:nvSpPr>
          <p:cNvPr id="3" name="Content Placeholder 2">
            <a:extLst>
              <a:ext uri="{FF2B5EF4-FFF2-40B4-BE49-F238E27FC236}">
                <a16:creationId xmlns:a16="http://schemas.microsoft.com/office/drawing/2014/main" id="{D2642D78-EECF-4695-BDF7-35575D854912}"/>
              </a:ext>
            </a:extLst>
          </p:cNvPr>
          <p:cNvSpPr>
            <a:spLocks noGrp="1"/>
          </p:cNvSpPr>
          <p:nvPr>
            <p:ph idx="1"/>
          </p:nvPr>
        </p:nvSpPr>
        <p:spPr/>
        <p:txBody>
          <a:bodyPr>
            <a:normAutofit fontScale="92500" lnSpcReduction="10000"/>
          </a:bodyPr>
          <a:lstStyle/>
          <a:p>
            <a:r>
              <a:rPr lang="en-US" dirty="0"/>
              <a:t>A node combines input from the data with a set of coefficients, or weights, that assign significance to inputs for the task the algorithm is trying to learn. </a:t>
            </a:r>
          </a:p>
          <a:p>
            <a:endParaRPr lang="en-US" dirty="0"/>
          </a:p>
          <a:p>
            <a:r>
              <a:rPr lang="en-US" dirty="0"/>
              <a:t>These input-weight products are summed, and the sum is passed through a node’s so-called </a:t>
            </a:r>
            <a:r>
              <a:rPr lang="en-US" b="1" dirty="0"/>
              <a:t>activation function</a:t>
            </a:r>
            <a:r>
              <a:rPr lang="en-US" dirty="0"/>
              <a:t> </a:t>
            </a:r>
          </a:p>
          <a:p>
            <a:pPr lvl="1"/>
            <a:r>
              <a:rPr lang="en-US" dirty="0"/>
              <a:t>determines whether and to what extent that signal progresses further through the network to affect the ultimate outcome.</a:t>
            </a:r>
          </a:p>
          <a:p>
            <a:endParaRPr lang="en-US" dirty="0"/>
          </a:p>
          <a:p>
            <a:r>
              <a:rPr lang="en-US" dirty="0"/>
              <a:t>Pairing adjustable weights with input features is how we assign significance to those features regarding how the network classifies and clusters input.</a:t>
            </a:r>
          </a:p>
        </p:txBody>
      </p:sp>
    </p:spTree>
    <p:extLst>
      <p:ext uri="{BB962C8B-B14F-4D97-AF65-F5344CB8AC3E}">
        <p14:creationId xmlns:p14="http://schemas.microsoft.com/office/powerpoint/2010/main" val="395167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1F8D-789C-47F1-8179-A9864BD22303}"/>
              </a:ext>
            </a:extLst>
          </p:cNvPr>
          <p:cNvSpPr>
            <a:spLocks noGrp="1"/>
          </p:cNvSpPr>
          <p:nvPr>
            <p:ph type="title"/>
          </p:nvPr>
        </p:nvSpPr>
        <p:spPr/>
        <p:txBody>
          <a:bodyPr/>
          <a:lstStyle/>
          <a:p>
            <a:r>
              <a:rPr lang="en-US" dirty="0"/>
              <a:t>General NN diagram</a:t>
            </a:r>
            <a:endParaRPr lang="en-IL" dirty="0"/>
          </a:p>
        </p:txBody>
      </p:sp>
      <p:sp>
        <p:nvSpPr>
          <p:cNvPr id="3" name="Content Placeholder 2">
            <a:extLst>
              <a:ext uri="{FF2B5EF4-FFF2-40B4-BE49-F238E27FC236}">
                <a16:creationId xmlns:a16="http://schemas.microsoft.com/office/drawing/2014/main" id="{1A267E06-B593-4862-BCE0-B7A1AA4E5B1C}"/>
              </a:ext>
            </a:extLst>
          </p:cNvPr>
          <p:cNvSpPr>
            <a:spLocks noGrp="1"/>
          </p:cNvSpPr>
          <p:nvPr>
            <p:ph idx="1"/>
          </p:nvPr>
        </p:nvSpPr>
        <p:spPr>
          <a:xfrm>
            <a:off x="838200" y="1825624"/>
            <a:ext cx="10515600" cy="4829175"/>
          </a:xfrm>
        </p:spPr>
        <p:txBody>
          <a:bodyPr/>
          <a:lstStyle/>
          <a:p>
            <a:r>
              <a:rPr lang="en-US" dirty="0"/>
              <a:t>A </a:t>
            </a:r>
            <a:r>
              <a:rPr lang="en-US" b="1" dirty="0"/>
              <a:t>node layer </a:t>
            </a:r>
            <a:r>
              <a:rPr lang="en-US" dirty="0"/>
              <a:t>is a row of neuronlike switches that turn on or off as the input is fed through the net. </a:t>
            </a:r>
          </a:p>
          <a:p>
            <a:r>
              <a:rPr lang="en-US" dirty="0"/>
              <a:t>Each layer’s output is simultaneously the subsequent layer’s input, starting from an initial input layer receiving your data.</a:t>
            </a:r>
          </a:p>
          <a:p>
            <a:pPr marL="0" indent="0">
              <a:buNone/>
            </a:pPr>
            <a:endParaRPr lang="en-IL" dirty="0"/>
          </a:p>
        </p:txBody>
      </p:sp>
      <p:pic>
        <p:nvPicPr>
          <p:cNvPr id="4" name="Picture 3">
            <a:extLst>
              <a:ext uri="{FF2B5EF4-FFF2-40B4-BE49-F238E27FC236}">
                <a16:creationId xmlns:a16="http://schemas.microsoft.com/office/drawing/2014/main" id="{6AB2B546-2082-4CAD-98BF-71A45A30BEB7}"/>
              </a:ext>
            </a:extLst>
          </p:cNvPr>
          <p:cNvPicPr>
            <a:picLocks noChangeAspect="1"/>
          </p:cNvPicPr>
          <p:nvPr/>
        </p:nvPicPr>
        <p:blipFill>
          <a:blip r:embed="rId2"/>
          <a:stretch>
            <a:fillRect/>
          </a:stretch>
        </p:blipFill>
        <p:spPr>
          <a:xfrm>
            <a:off x="3413760" y="3695383"/>
            <a:ext cx="5533440" cy="2654300"/>
          </a:xfrm>
          <a:prstGeom prst="rect">
            <a:avLst/>
          </a:prstGeom>
        </p:spPr>
      </p:pic>
    </p:spTree>
    <p:extLst>
      <p:ext uri="{BB962C8B-B14F-4D97-AF65-F5344CB8AC3E}">
        <p14:creationId xmlns:p14="http://schemas.microsoft.com/office/powerpoint/2010/main" val="477057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CE40-CC10-41EB-852A-D48220880AC5}"/>
              </a:ext>
            </a:extLst>
          </p:cNvPr>
          <p:cNvSpPr>
            <a:spLocks noGrp="1"/>
          </p:cNvSpPr>
          <p:nvPr>
            <p:ph type="title"/>
          </p:nvPr>
        </p:nvSpPr>
        <p:spPr/>
        <p:txBody>
          <a:bodyPr/>
          <a:lstStyle/>
          <a:p>
            <a:r>
              <a:rPr lang="en-US" b="1" dirty="0"/>
              <a:t>Key Concepts of Deep Neural Networks</a:t>
            </a:r>
            <a:endParaRPr lang="en-IL" dirty="0"/>
          </a:p>
        </p:txBody>
      </p:sp>
      <p:sp>
        <p:nvSpPr>
          <p:cNvPr id="3" name="Content Placeholder 2">
            <a:extLst>
              <a:ext uri="{FF2B5EF4-FFF2-40B4-BE49-F238E27FC236}">
                <a16:creationId xmlns:a16="http://schemas.microsoft.com/office/drawing/2014/main" id="{6F416887-0A9B-4EB6-828D-32195A2042B8}"/>
              </a:ext>
            </a:extLst>
          </p:cNvPr>
          <p:cNvSpPr>
            <a:spLocks noGrp="1"/>
          </p:cNvSpPr>
          <p:nvPr>
            <p:ph idx="1"/>
          </p:nvPr>
        </p:nvSpPr>
        <p:spPr>
          <a:xfrm>
            <a:off x="838200" y="1825625"/>
            <a:ext cx="10515600" cy="4667250"/>
          </a:xfrm>
        </p:spPr>
        <p:txBody>
          <a:bodyPr>
            <a:normAutofit/>
          </a:bodyPr>
          <a:lstStyle/>
          <a:p>
            <a:r>
              <a:rPr lang="en-US" dirty="0"/>
              <a:t>Deep-learning networks are distinguished from the commonplace single-hidden-layer NNs by their </a:t>
            </a:r>
            <a:r>
              <a:rPr lang="en-US" b="1" dirty="0"/>
              <a:t>depth = </a:t>
            </a:r>
            <a:r>
              <a:rPr lang="en-US" dirty="0"/>
              <a:t>the </a:t>
            </a:r>
            <a:r>
              <a:rPr lang="en-US" b="1" dirty="0"/>
              <a:t>number of hidden layers </a:t>
            </a:r>
          </a:p>
          <a:p>
            <a:endParaRPr lang="en-US" b="1" dirty="0"/>
          </a:p>
          <a:p>
            <a:r>
              <a:rPr lang="en-US" dirty="0"/>
              <a:t>Earlier versions of NNs such as the first </a:t>
            </a:r>
            <a:r>
              <a:rPr lang="en-US" dirty="0" err="1"/>
              <a:t>perceptrons</a:t>
            </a:r>
            <a:r>
              <a:rPr lang="en-US" dirty="0"/>
              <a:t> were shallow, composed of 1 input and 1 output layer, and at most 1 hidden layer in between. </a:t>
            </a:r>
          </a:p>
          <a:p>
            <a:endParaRPr lang="en-US" dirty="0"/>
          </a:p>
          <a:p>
            <a:r>
              <a:rPr lang="en-US" dirty="0"/>
              <a:t>More than 3 layers (including input and output) qualifies as “deep” learning. </a:t>
            </a:r>
          </a:p>
          <a:p>
            <a:pPr lvl="1"/>
            <a:r>
              <a:rPr lang="en-US" dirty="0"/>
              <a:t>So deep means </a:t>
            </a:r>
            <a:r>
              <a:rPr lang="en-US" b="1" i="1" dirty="0"/>
              <a:t>more than 1 hidden layer</a:t>
            </a:r>
            <a:r>
              <a:rPr lang="en-US" dirty="0"/>
              <a:t>.</a:t>
            </a:r>
          </a:p>
        </p:txBody>
      </p:sp>
    </p:spTree>
    <p:extLst>
      <p:ext uri="{BB962C8B-B14F-4D97-AF65-F5344CB8AC3E}">
        <p14:creationId xmlns:p14="http://schemas.microsoft.com/office/powerpoint/2010/main" val="263225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9193-F82E-49D7-ACCA-1CECB6A927D2}"/>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8B5B7D88-477C-4D96-B2DE-DDF45587C90F}"/>
              </a:ext>
            </a:extLst>
          </p:cNvPr>
          <p:cNvSpPr>
            <a:spLocks noGrp="1"/>
          </p:cNvSpPr>
          <p:nvPr>
            <p:ph idx="1"/>
          </p:nvPr>
        </p:nvSpPr>
        <p:spPr/>
        <p:txBody>
          <a:bodyPr/>
          <a:lstStyle/>
          <a:p>
            <a:endParaRPr lang="en-IL"/>
          </a:p>
        </p:txBody>
      </p:sp>
      <p:pic>
        <p:nvPicPr>
          <p:cNvPr id="1026" name="Picture 2" descr="Image result for deep learning">
            <a:extLst>
              <a:ext uri="{FF2B5EF4-FFF2-40B4-BE49-F238E27FC236}">
                <a16:creationId xmlns:a16="http://schemas.microsoft.com/office/drawing/2014/main" id="{EC8FF09F-B37D-4979-A3BA-7E97C33EB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15" y="1690688"/>
            <a:ext cx="11345969" cy="425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58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1C69-A8EA-4C9A-96A3-436702705311}"/>
              </a:ext>
            </a:extLst>
          </p:cNvPr>
          <p:cNvSpPr>
            <a:spLocks noGrp="1"/>
          </p:cNvSpPr>
          <p:nvPr>
            <p:ph type="title"/>
          </p:nvPr>
        </p:nvSpPr>
        <p:spPr/>
        <p:txBody>
          <a:bodyPr/>
          <a:lstStyle/>
          <a:p>
            <a:r>
              <a:rPr lang="en-US" b="1" dirty="0"/>
              <a:t>Feature hierarchy </a:t>
            </a:r>
            <a:r>
              <a:rPr lang="en-US" dirty="0"/>
              <a:t>in deep-learning networks</a:t>
            </a:r>
            <a:endParaRPr lang="en-IL" dirty="0"/>
          </a:p>
        </p:txBody>
      </p:sp>
      <p:sp>
        <p:nvSpPr>
          <p:cNvPr id="3" name="Content Placeholder 2">
            <a:extLst>
              <a:ext uri="{FF2B5EF4-FFF2-40B4-BE49-F238E27FC236}">
                <a16:creationId xmlns:a16="http://schemas.microsoft.com/office/drawing/2014/main" id="{B2F0B8FC-1B14-4273-8E2E-6E11CDDACD28}"/>
              </a:ext>
            </a:extLst>
          </p:cNvPr>
          <p:cNvSpPr>
            <a:spLocks noGrp="1"/>
          </p:cNvSpPr>
          <p:nvPr>
            <p:ph idx="1"/>
          </p:nvPr>
        </p:nvSpPr>
        <p:spPr>
          <a:xfrm>
            <a:off x="838200" y="1825624"/>
            <a:ext cx="10515600" cy="4585335"/>
          </a:xfrm>
        </p:spPr>
        <p:txBody>
          <a:bodyPr>
            <a:normAutofit lnSpcReduction="10000"/>
          </a:bodyPr>
          <a:lstStyle/>
          <a:p>
            <a:r>
              <a:rPr lang="en-US" sz="2600" dirty="0"/>
              <a:t>Each layer of nodes trains on a </a:t>
            </a:r>
            <a:r>
              <a:rPr lang="en-US" sz="2600" i="1" dirty="0"/>
              <a:t>distinct set of features </a:t>
            </a:r>
            <a:r>
              <a:rPr lang="en-US" sz="2600" dirty="0"/>
              <a:t>based on the previous layer’s output. </a:t>
            </a:r>
          </a:p>
          <a:p>
            <a:endParaRPr lang="en-US" sz="2600" dirty="0"/>
          </a:p>
          <a:p>
            <a:r>
              <a:rPr lang="en-US" sz="2600" dirty="0"/>
              <a:t>More advance layers can recognize more complex features, since they aggregate and recombine features from the previous layers.</a:t>
            </a:r>
          </a:p>
          <a:p>
            <a:endParaRPr lang="en-US" sz="2600" dirty="0"/>
          </a:p>
          <a:p>
            <a:r>
              <a:rPr lang="en-US" sz="2600" dirty="0"/>
              <a:t>This is known as </a:t>
            </a:r>
            <a:r>
              <a:rPr lang="en-US" sz="2600" b="1" dirty="0">
                <a:solidFill>
                  <a:srgbClr val="C00000"/>
                </a:solidFill>
              </a:rPr>
              <a:t>feature hierarchy</a:t>
            </a:r>
            <a:r>
              <a:rPr lang="en-US" sz="2600" dirty="0"/>
              <a:t>, and it is a hierarchy of </a:t>
            </a:r>
            <a:r>
              <a:rPr lang="en-US" sz="2600" i="1" dirty="0"/>
              <a:t>increasing complexity and abstraction</a:t>
            </a:r>
            <a:r>
              <a:rPr lang="en-US" sz="2600" dirty="0"/>
              <a:t>. </a:t>
            </a:r>
          </a:p>
          <a:p>
            <a:endParaRPr lang="en-US" sz="2600" dirty="0"/>
          </a:p>
          <a:p>
            <a:r>
              <a:rPr lang="en-US" sz="2600" dirty="0"/>
              <a:t>Deep-learning networks capable of handling very large, high-dimensional data sets with billions of parameters that pass through nonlinear functions.</a:t>
            </a:r>
          </a:p>
          <a:p>
            <a:endParaRPr lang="en-IL" dirty="0"/>
          </a:p>
          <a:p>
            <a:endParaRPr lang="en-IL" dirty="0"/>
          </a:p>
        </p:txBody>
      </p:sp>
    </p:spTree>
    <p:extLst>
      <p:ext uri="{BB962C8B-B14F-4D97-AF65-F5344CB8AC3E}">
        <p14:creationId xmlns:p14="http://schemas.microsoft.com/office/powerpoint/2010/main" val="426261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1C69-A8EA-4C9A-96A3-436702705311}"/>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B2F0B8FC-1B14-4273-8E2E-6E11CDDACD28}"/>
              </a:ext>
            </a:extLst>
          </p:cNvPr>
          <p:cNvSpPr>
            <a:spLocks noGrp="1"/>
          </p:cNvSpPr>
          <p:nvPr>
            <p:ph idx="1"/>
          </p:nvPr>
        </p:nvSpPr>
        <p:spPr/>
        <p:txBody>
          <a:bodyPr/>
          <a:lstStyle/>
          <a:p>
            <a:endParaRPr lang="en-IL" dirty="0"/>
          </a:p>
        </p:txBody>
      </p:sp>
      <p:pic>
        <p:nvPicPr>
          <p:cNvPr id="4" name="Picture 3">
            <a:extLst>
              <a:ext uri="{FF2B5EF4-FFF2-40B4-BE49-F238E27FC236}">
                <a16:creationId xmlns:a16="http://schemas.microsoft.com/office/drawing/2014/main" id="{45B5933E-1B1D-4B66-A124-754CB258C84C}"/>
              </a:ext>
            </a:extLst>
          </p:cNvPr>
          <p:cNvPicPr>
            <a:picLocks noChangeAspect="1"/>
          </p:cNvPicPr>
          <p:nvPr/>
        </p:nvPicPr>
        <p:blipFill>
          <a:blip r:embed="rId2"/>
          <a:stretch>
            <a:fillRect/>
          </a:stretch>
        </p:blipFill>
        <p:spPr>
          <a:xfrm>
            <a:off x="944881" y="609542"/>
            <a:ext cx="10412144" cy="6000532"/>
          </a:xfrm>
          <a:prstGeom prst="rect">
            <a:avLst/>
          </a:prstGeom>
        </p:spPr>
      </p:pic>
    </p:spTree>
    <p:extLst>
      <p:ext uri="{BB962C8B-B14F-4D97-AF65-F5344CB8AC3E}">
        <p14:creationId xmlns:p14="http://schemas.microsoft.com/office/powerpoint/2010/main" val="3184423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5317-6E40-45B3-991F-EC8006B93F5E}"/>
              </a:ext>
            </a:extLst>
          </p:cNvPr>
          <p:cNvSpPr>
            <a:spLocks noGrp="1"/>
          </p:cNvSpPr>
          <p:nvPr>
            <p:ph type="title"/>
          </p:nvPr>
        </p:nvSpPr>
        <p:spPr/>
        <p:txBody>
          <a:bodyPr/>
          <a:lstStyle/>
          <a:p>
            <a:r>
              <a:rPr lang="en-US" dirty="0"/>
              <a:t>The problems deep learning solves best</a:t>
            </a:r>
            <a:endParaRPr lang="en-IL" dirty="0"/>
          </a:p>
        </p:txBody>
      </p:sp>
      <p:sp>
        <p:nvSpPr>
          <p:cNvPr id="3" name="Content Placeholder 2">
            <a:extLst>
              <a:ext uri="{FF2B5EF4-FFF2-40B4-BE49-F238E27FC236}">
                <a16:creationId xmlns:a16="http://schemas.microsoft.com/office/drawing/2014/main" id="{D1C2B03F-A6B6-440F-9671-2ED5F26B20BE}"/>
              </a:ext>
            </a:extLst>
          </p:cNvPr>
          <p:cNvSpPr>
            <a:spLocks noGrp="1"/>
          </p:cNvSpPr>
          <p:nvPr>
            <p:ph idx="1"/>
          </p:nvPr>
        </p:nvSpPr>
        <p:spPr>
          <a:xfrm>
            <a:off x="838200" y="1825624"/>
            <a:ext cx="10789118" cy="4519419"/>
          </a:xfrm>
        </p:spPr>
        <p:txBody>
          <a:bodyPr>
            <a:normAutofit/>
          </a:bodyPr>
          <a:lstStyle/>
          <a:p>
            <a:r>
              <a:rPr lang="en-US" dirty="0"/>
              <a:t>Can discover latent structures within </a:t>
            </a:r>
            <a:r>
              <a:rPr lang="en-US" b="1" dirty="0"/>
              <a:t>unlabeled, unstructured data</a:t>
            </a:r>
            <a:r>
              <a:rPr lang="en-US" dirty="0"/>
              <a:t>, which is most data in the world. </a:t>
            </a:r>
          </a:p>
          <a:p>
            <a:pPr lvl="1"/>
            <a:r>
              <a:rPr lang="en-US" dirty="0"/>
              <a:t>Unstructured data = </a:t>
            </a:r>
            <a:r>
              <a:rPr lang="en-US" b="1" i="1" dirty="0"/>
              <a:t>raw media</a:t>
            </a:r>
            <a:r>
              <a:rPr lang="en-US" dirty="0"/>
              <a:t>; i.e. pictures, texts, video and audio recordings. </a:t>
            </a:r>
          </a:p>
          <a:p>
            <a:pPr lvl="1"/>
            <a:endParaRPr lang="en-IL" dirty="0"/>
          </a:p>
        </p:txBody>
      </p:sp>
      <p:pic>
        <p:nvPicPr>
          <p:cNvPr id="7170" name="Picture 2" descr="Related image">
            <a:extLst>
              <a:ext uri="{FF2B5EF4-FFF2-40B4-BE49-F238E27FC236}">
                <a16:creationId xmlns:a16="http://schemas.microsoft.com/office/drawing/2014/main" id="{95B7439F-64BB-4C9E-BAED-399D68AB1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923" y="3246891"/>
            <a:ext cx="7010717" cy="33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0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similar pictures">
            <a:extLst>
              <a:ext uri="{FF2B5EF4-FFF2-40B4-BE49-F238E27FC236}">
                <a16:creationId xmlns:a16="http://schemas.microsoft.com/office/drawing/2014/main" id="{C95D7736-ACB4-4D0B-BE66-947CE4AA5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364" y="3593499"/>
            <a:ext cx="2581795" cy="1851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485317-6E40-45B3-991F-EC8006B93F5E}"/>
              </a:ext>
            </a:extLst>
          </p:cNvPr>
          <p:cNvSpPr>
            <a:spLocks noGrp="1"/>
          </p:cNvSpPr>
          <p:nvPr>
            <p:ph type="title"/>
          </p:nvPr>
        </p:nvSpPr>
        <p:spPr/>
        <p:txBody>
          <a:bodyPr/>
          <a:lstStyle/>
          <a:p>
            <a:r>
              <a:rPr lang="en-US" dirty="0"/>
              <a:t>The problems deep learning solves best</a:t>
            </a:r>
            <a:endParaRPr lang="en-IL" dirty="0"/>
          </a:p>
        </p:txBody>
      </p:sp>
      <p:sp>
        <p:nvSpPr>
          <p:cNvPr id="3" name="Content Placeholder 2">
            <a:extLst>
              <a:ext uri="{FF2B5EF4-FFF2-40B4-BE49-F238E27FC236}">
                <a16:creationId xmlns:a16="http://schemas.microsoft.com/office/drawing/2014/main" id="{D1C2B03F-A6B6-440F-9671-2ED5F26B20BE}"/>
              </a:ext>
            </a:extLst>
          </p:cNvPr>
          <p:cNvSpPr>
            <a:spLocks noGrp="1"/>
          </p:cNvSpPr>
          <p:nvPr>
            <p:ph idx="1"/>
          </p:nvPr>
        </p:nvSpPr>
        <p:spPr>
          <a:xfrm>
            <a:off x="838200" y="1808480"/>
            <a:ext cx="10789118" cy="4536563"/>
          </a:xfrm>
        </p:spPr>
        <p:txBody>
          <a:bodyPr>
            <a:normAutofit/>
          </a:bodyPr>
          <a:lstStyle/>
          <a:p>
            <a:r>
              <a:rPr lang="en-US" dirty="0"/>
              <a:t>The processing and clustering the </a:t>
            </a:r>
            <a:r>
              <a:rPr lang="en-US" b="1" dirty="0"/>
              <a:t>world’s raw, unlabeled media</a:t>
            </a:r>
            <a:r>
              <a:rPr lang="en-US" dirty="0"/>
              <a:t>, discerning similarities and anomalies in data that no human has organized in a relational database or ever put a name to.</a:t>
            </a:r>
          </a:p>
          <a:p>
            <a:pPr lvl="1"/>
            <a:r>
              <a:rPr lang="en-US" dirty="0"/>
              <a:t>Example: DL can cluster a million images according to their similarities: </a:t>
            </a:r>
            <a:r>
              <a:rPr lang="en-US" i="1" dirty="0">
                <a:solidFill>
                  <a:schemeClr val="accent6">
                    <a:lumMod val="75000"/>
                  </a:schemeClr>
                </a:solidFill>
              </a:rPr>
              <a:t>cats</a:t>
            </a:r>
            <a:r>
              <a:rPr lang="en-US" dirty="0"/>
              <a:t> in one corner, </a:t>
            </a:r>
            <a:r>
              <a:rPr lang="en-US" i="1" dirty="0">
                <a:solidFill>
                  <a:schemeClr val="accent6">
                    <a:lumMod val="75000"/>
                  </a:schemeClr>
                </a:solidFill>
              </a:rPr>
              <a:t>ice</a:t>
            </a:r>
            <a:r>
              <a:rPr lang="en-US" b="1" i="1" dirty="0"/>
              <a:t> </a:t>
            </a:r>
            <a:r>
              <a:rPr lang="en-US" i="1" dirty="0">
                <a:solidFill>
                  <a:schemeClr val="accent6">
                    <a:lumMod val="75000"/>
                  </a:schemeClr>
                </a:solidFill>
              </a:rPr>
              <a:t>breakers</a:t>
            </a:r>
            <a:r>
              <a:rPr lang="en-US" b="1" i="1" dirty="0"/>
              <a:t> </a:t>
            </a:r>
            <a:r>
              <a:rPr lang="en-US" dirty="0"/>
              <a:t>in another, and in a third all the photos of your </a:t>
            </a:r>
            <a:r>
              <a:rPr lang="en-US" i="1" dirty="0">
                <a:solidFill>
                  <a:schemeClr val="accent6">
                    <a:lumMod val="75000"/>
                  </a:schemeClr>
                </a:solidFill>
              </a:rPr>
              <a:t>grandmother</a:t>
            </a:r>
            <a:r>
              <a:rPr lang="en-US" dirty="0"/>
              <a:t>. </a:t>
            </a: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r>
              <a:rPr lang="en-US" dirty="0">
                <a:solidFill>
                  <a:srgbClr val="C00000"/>
                </a:solidFill>
              </a:rPr>
              <a:t>Can learn </a:t>
            </a:r>
            <a:r>
              <a:rPr lang="en-US" dirty="0"/>
              <a:t>from huge quantities of unlabeled data – a </a:t>
            </a:r>
            <a:r>
              <a:rPr lang="en-US" dirty="0">
                <a:solidFill>
                  <a:srgbClr val="C00000"/>
                </a:solidFill>
              </a:rPr>
              <a:t>huge advantage </a:t>
            </a:r>
            <a:r>
              <a:rPr lang="en-US" dirty="0"/>
              <a:t>over other algorithms!</a:t>
            </a:r>
          </a:p>
          <a:p>
            <a:pPr lvl="1"/>
            <a:endParaRPr lang="en-IL" dirty="0"/>
          </a:p>
        </p:txBody>
      </p:sp>
      <p:pic>
        <p:nvPicPr>
          <p:cNvPr id="8194" name="Picture 2" descr="Related image">
            <a:extLst>
              <a:ext uri="{FF2B5EF4-FFF2-40B4-BE49-F238E27FC236}">
                <a16:creationId xmlns:a16="http://schemas.microsoft.com/office/drawing/2014/main" id="{2DCD3E56-F5C5-4A48-9704-47CA067DB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943" y="3803150"/>
            <a:ext cx="1905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imilar pictures">
            <a:extLst>
              <a:ext uri="{FF2B5EF4-FFF2-40B4-BE49-F238E27FC236}">
                <a16:creationId xmlns:a16="http://schemas.microsoft.com/office/drawing/2014/main" id="{7B596DAC-F516-4673-9BCD-8E149A21D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159" y="3765652"/>
            <a:ext cx="2374596" cy="145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6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8CA1-BD47-4985-9375-5B27BE11BD2C}"/>
              </a:ext>
            </a:extLst>
          </p:cNvPr>
          <p:cNvSpPr>
            <a:spLocks noGrp="1"/>
          </p:cNvSpPr>
          <p:nvPr>
            <p:ph type="title"/>
          </p:nvPr>
        </p:nvSpPr>
        <p:spPr/>
        <p:txBody>
          <a:bodyPr/>
          <a:lstStyle/>
          <a:p>
            <a:r>
              <a:rPr lang="en-US" dirty="0"/>
              <a:t>Other domains…</a:t>
            </a:r>
            <a:endParaRPr lang="en-IL" dirty="0"/>
          </a:p>
        </p:txBody>
      </p:sp>
      <p:sp>
        <p:nvSpPr>
          <p:cNvPr id="3" name="Content Placeholder 2">
            <a:extLst>
              <a:ext uri="{FF2B5EF4-FFF2-40B4-BE49-F238E27FC236}">
                <a16:creationId xmlns:a16="http://schemas.microsoft.com/office/drawing/2014/main" id="{A3D3D789-0DB5-4D58-9E2B-82BDDE9BE006}"/>
              </a:ext>
            </a:extLst>
          </p:cNvPr>
          <p:cNvSpPr>
            <a:spLocks noGrp="1"/>
          </p:cNvSpPr>
          <p:nvPr>
            <p:ph idx="1"/>
          </p:nvPr>
        </p:nvSpPr>
        <p:spPr/>
        <p:txBody>
          <a:bodyPr>
            <a:normAutofit/>
          </a:bodyPr>
          <a:lstStyle/>
          <a:p>
            <a:r>
              <a:rPr lang="en-US" dirty="0"/>
              <a:t>Deep learning might cluster </a:t>
            </a:r>
            <a:r>
              <a:rPr lang="en-US" b="1" dirty="0"/>
              <a:t>raw text </a:t>
            </a:r>
            <a:r>
              <a:rPr lang="en-US" dirty="0"/>
              <a:t>such as </a:t>
            </a:r>
            <a:r>
              <a:rPr lang="en-US" i="1" dirty="0"/>
              <a:t>emails</a:t>
            </a:r>
            <a:r>
              <a:rPr lang="en-US" dirty="0"/>
              <a:t> or </a:t>
            </a:r>
            <a:r>
              <a:rPr lang="en-US" i="1" dirty="0"/>
              <a:t>news articles</a:t>
            </a:r>
            <a:r>
              <a:rPr lang="en-US" dirty="0"/>
              <a:t>. </a:t>
            </a:r>
          </a:p>
          <a:p>
            <a:pPr lvl="1"/>
            <a:r>
              <a:rPr lang="en-US" dirty="0"/>
              <a:t>Emails full of </a:t>
            </a:r>
            <a:r>
              <a:rPr lang="en-US" dirty="0">
                <a:solidFill>
                  <a:srgbClr val="C00000"/>
                </a:solidFill>
              </a:rPr>
              <a:t>angry complaints </a:t>
            </a:r>
            <a:r>
              <a:rPr lang="en-US" dirty="0"/>
              <a:t>&lt;-&gt; </a:t>
            </a:r>
            <a:r>
              <a:rPr lang="en-US" dirty="0">
                <a:solidFill>
                  <a:srgbClr val="00B050"/>
                </a:solidFill>
              </a:rPr>
              <a:t>satisfied customers</a:t>
            </a:r>
            <a:r>
              <a:rPr lang="en-US" dirty="0"/>
              <a:t> &lt;-&gt; </a:t>
            </a:r>
            <a:r>
              <a:rPr lang="en-US" dirty="0">
                <a:solidFill>
                  <a:srgbClr val="0070C0"/>
                </a:solidFill>
              </a:rPr>
              <a:t>spambot messages</a:t>
            </a:r>
          </a:p>
          <a:p>
            <a:endParaRPr lang="en-US" dirty="0"/>
          </a:p>
          <a:p>
            <a:endParaRPr lang="en-US" dirty="0"/>
          </a:p>
          <a:p>
            <a:r>
              <a:rPr lang="en-US" dirty="0"/>
              <a:t>With </a:t>
            </a:r>
            <a:r>
              <a:rPr lang="en-US" b="1" dirty="0"/>
              <a:t>time series</a:t>
            </a:r>
            <a:r>
              <a:rPr lang="en-US" dirty="0"/>
              <a:t>, data might cluster around normal behavior and anomalous behavior. </a:t>
            </a:r>
          </a:p>
          <a:p>
            <a:pPr lvl="1"/>
            <a:r>
              <a:rPr lang="en-US" dirty="0"/>
              <a:t>Activity of </a:t>
            </a:r>
            <a:r>
              <a:rPr lang="en-US" dirty="0">
                <a:solidFill>
                  <a:srgbClr val="00B050"/>
                </a:solidFill>
              </a:rPr>
              <a:t>normal</a:t>
            </a:r>
            <a:r>
              <a:rPr lang="en-US" dirty="0"/>
              <a:t> </a:t>
            </a:r>
            <a:r>
              <a:rPr lang="en-US" dirty="0">
                <a:solidFill>
                  <a:srgbClr val="00B050"/>
                </a:solidFill>
              </a:rPr>
              <a:t>user</a:t>
            </a:r>
            <a:r>
              <a:rPr lang="en-US" dirty="0"/>
              <a:t> and </a:t>
            </a:r>
            <a:r>
              <a:rPr lang="en-US" dirty="0">
                <a:solidFill>
                  <a:srgbClr val="C00000"/>
                </a:solidFill>
              </a:rPr>
              <a:t>troll</a:t>
            </a:r>
            <a:r>
              <a:rPr lang="en-US" dirty="0"/>
              <a:t> in Twitter; </a:t>
            </a:r>
          </a:p>
          <a:p>
            <a:pPr marL="0" indent="0">
              <a:buNone/>
            </a:pPr>
            <a:endParaRPr lang="en-US" dirty="0"/>
          </a:p>
        </p:txBody>
      </p:sp>
      <p:sp>
        <p:nvSpPr>
          <p:cNvPr id="4" name="Speech Bubble: Rectangle with Corners Rounded 3">
            <a:extLst>
              <a:ext uri="{FF2B5EF4-FFF2-40B4-BE49-F238E27FC236}">
                <a16:creationId xmlns:a16="http://schemas.microsoft.com/office/drawing/2014/main" id="{07F92CDB-0312-42BB-BCCF-E11C2E6A3CFC}"/>
              </a:ext>
            </a:extLst>
          </p:cNvPr>
          <p:cNvSpPr/>
          <p:nvPr/>
        </p:nvSpPr>
        <p:spPr>
          <a:xfrm>
            <a:off x="3796145" y="3136670"/>
            <a:ext cx="3749964" cy="612648"/>
          </a:xfrm>
          <a:prstGeom prst="wedgeRoundRectCallout">
            <a:avLst>
              <a:gd name="adj1" fmla="val -69109"/>
              <a:gd name="adj2" fmla="val 56470"/>
              <a:gd name="adj3" fmla="val 16667"/>
            </a:avLst>
          </a:prstGeom>
          <a:solidFill>
            <a:schemeClr val="accent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Maybe voice messages, sensor data, social media, etc.</a:t>
            </a:r>
            <a:endParaRPr lang="en-IL" dirty="0">
              <a:solidFill>
                <a:schemeClr val="tx1"/>
              </a:solidFill>
            </a:endParaRPr>
          </a:p>
        </p:txBody>
      </p:sp>
      <p:pic>
        <p:nvPicPr>
          <p:cNvPr id="9218" name="Picture 2" descr="Image result for email">
            <a:extLst>
              <a:ext uri="{FF2B5EF4-FFF2-40B4-BE49-F238E27FC236}">
                <a16:creationId xmlns:a16="http://schemas.microsoft.com/office/drawing/2014/main" id="{1583F50D-EA44-441B-90F1-FED6DA1E6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1920" y="16194"/>
            <a:ext cx="1841500" cy="18292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lated image">
            <a:extLst>
              <a:ext uri="{FF2B5EF4-FFF2-40B4-BE49-F238E27FC236}">
                <a16:creationId xmlns:a16="http://schemas.microsoft.com/office/drawing/2014/main" id="{E8F11A66-885D-41DA-AE74-8EAEE34ED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225" y="37985"/>
            <a:ext cx="2800350" cy="16287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timeseries">
            <a:extLst>
              <a:ext uri="{FF2B5EF4-FFF2-40B4-BE49-F238E27FC236}">
                <a16:creationId xmlns:a16="http://schemas.microsoft.com/office/drawing/2014/main" id="{6F32A1DB-96AB-4C74-BBCD-19840E87A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4400" y="4441257"/>
            <a:ext cx="3497580" cy="237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57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18CA1-BD47-4985-9375-5B27BE11BD2C}"/>
              </a:ext>
            </a:extLst>
          </p:cNvPr>
          <p:cNvSpPr>
            <a:spLocks noGrp="1"/>
          </p:cNvSpPr>
          <p:nvPr>
            <p:ph type="title"/>
          </p:nvPr>
        </p:nvSpPr>
        <p:spPr/>
        <p:txBody>
          <a:bodyPr/>
          <a:lstStyle/>
          <a:p>
            <a:r>
              <a:rPr lang="en-US" dirty="0"/>
              <a:t>Finally… no feature engineering </a:t>
            </a:r>
            <a:r>
              <a:rPr lang="en-US" dirty="0">
                <a:sym typeface="Wingdings" panose="05000000000000000000" pitchFamily="2" charset="2"/>
              </a:rPr>
              <a:t></a:t>
            </a:r>
            <a:endParaRPr lang="en-IL" dirty="0"/>
          </a:p>
        </p:txBody>
      </p:sp>
      <p:sp>
        <p:nvSpPr>
          <p:cNvPr id="3" name="Content Placeholder 2">
            <a:extLst>
              <a:ext uri="{FF2B5EF4-FFF2-40B4-BE49-F238E27FC236}">
                <a16:creationId xmlns:a16="http://schemas.microsoft.com/office/drawing/2014/main" id="{A3D3D789-0DB5-4D58-9E2B-82BDDE9BE006}"/>
              </a:ext>
            </a:extLst>
          </p:cNvPr>
          <p:cNvSpPr>
            <a:spLocks noGrp="1"/>
          </p:cNvSpPr>
          <p:nvPr>
            <p:ph idx="1"/>
          </p:nvPr>
        </p:nvSpPr>
        <p:spPr/>
        <p:txBody>
          <a:bodyPr>
            <a:normAutofit/>
          </a:bodyPr>
          <a:lstStyle/>
          <a:p>
            <a:r>
              <a:rPr lang="en-US" dirty="0"/>
              <a:t>Deep-learning networks perform </a:t>
            </a:r>
            <a:r>
              <a:rPr lang="en-US" b="1" dirty="0"/>
              <a:t>automatic feature extraction </a:t>
            </a:r>
            <a:r>
              <a:rPr lang="en-US" dirty="0"/>
              <a:t>without human intervention, unlike most traditional machine-learning algorithms. </a:t>
            </a:r>
          </a:p>
          <a:p>
            <a:pPr lvl="1"/>
            <a:r>
              <a:rPr lang="en-US" dirty="0"/>
              <a:t>Feature extraction is a task that can take teams of data scientists years to accomplish. </a:t>
            </a:r>
          </a:p>
          <a:p>
            <a:endParaRPr lang="en-US" dirty="0"/>
          </a:p>
        </p:txBody>
      </p:sp>
      <p:pic>
        <p:nvPicPr>
          <p:cNvPr id="10242" name="Picture 2" descr="Image result for feature engineering">
            <a:extLst>
              <a:ext uri="{FF2B5EF4-FFF2-40B4-BE49-F238E27FC236}">
                <a16:creationId xmlns:a16="http://schemas.microsoft.com/office/drawing/2014/main" id="{86E5B24D-0F19-4BCA-B95E-1EA3841D0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739" y="3516682"/>
            <a:ext cx="660082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17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2E7E-C2BC-4D46-A95B-819673EE1225}"/>
              </a:ext>
            </a:extLst>
          </p:cNvPr>
          <p:cNvSpPr>
            <a:spLocks noGrp="1"/>
          </p:cNvSpPr>
          <p:nvPr>
            <p:ph type="title"/>
          </p:nvPr>
        </p:nvSpPr>
        <p:spPr/>
        <p:txBody>
          <a:bodyPr/>
          <a:lstStyle/>
          <a:p>
            <a:r>
              <a:rPr lang="en-US" dirty="0"/>
              <a:t>Neural networks</a:t>
            </a:r>
            <a:endParaRPr lang="en-IL" dirty="0"/>
          </a:p>
        </p:txBody>
      </p:sp>
      <p:sp>
        <p:nvSpPr>
          <p:cNvPr id="3" name="Content Placeholder 2">
            <a:extLst>
              <a:ext uri="{FF2B5EF4-FFF2-40B4-BE49-F238E27FC236}">
                <a16:creationId xmlns:a16="http://schemas.microsoft.com/office/drawing/2014/main" id="{EB80A308-0DB2-4595-9FFD-C758B2E95262}"/>
              </a:ext>
            </a:extLst>
          </p:cNvPr>
          <p:cNvSpPr>
            <a:spLocks noGrp="1"/>
          </p:cNvSpPr>
          <p:nvPr>
            <p:ph idx="1"/>
          </p:nvPr>
        </p:nvSpPr>
        <p:spPr>
          <a:xfrm>
            <a:off x="838200" y="1825625"/>
            <a:ext cx="10998200" cy="4351338"/>
          </a:xfrm>
        </p:spPr>
        <p:txBody>
          <a:bodyPr>
            <a:normAutofit/>
          </a:bodyPr>
          <a:lstStyle/>
          <a:p>
            <a:r>
              <a:rPr lang="en-US" dirty="0"/>
              <a:t>Algorithms, modeled loosely after the human brain, that                          are designed to recognize patterns. </a:t>
            </a:r>
          </a:p>
          <a:p>
            <a:pPr lvl="1"/>
            <a:r>
              <a:rPr lang="en-US" dirty="0"/>
              <a:t>The patterns they recognize are numerical, contained in vectors                         (real-world data: images, sound, text, time-series, etc.)</a:t>
            </a:r>
          </a:p>
          <a:p>
            <a:r>
              <a:rPr lang="en-US" dirty="0"/>
              <a:t>NNs help us cluster and classify. </a:t>
            </a:r>
          </a:p>
          <a:p>
            <a:r>
              <a:rPr lang="en-US" dirty="0"/>
              <a:t>NNs can </a:t>
            </a:r>
            <a:r>
              <a:rPr lang="en-US" i="1" dirty="0"/>
              <a:t>extract features </a:t>
            </a:r>
            <a:r>
              <a:rPr lang="en-US" dirty="0"/>
              <a:t>that are fed to other algorithms for clustering and classification. </a:t>
            </a:r>
          </a:p>
          <a:p>
            <a:r>
              <a:rPr lang="en-US" dirty="0"/>
              <a:t>Deep NNs are components of larger machine-learning applications involving algorithms for </a:t>
            </a:r>
            <a:r>
              <a:rPr lang="en-US" b="1" dirty="0"/>
              <a:t>reinforcement learning</a:t>
            </a:r>
            <a:r>
              <a:rPr lang="en-US" dirty="0"/>
              <a:t>, </a:t>
            </a:r>
            <a:r>
              <a:rPr lang="en-US" b="1" dirty="0"/>
              <a:t>classification</a:t>
            </a:r>
            <a:r>
              <a:rPr lang="en-US" dirty="0"/>
              <a:t> and </a:t>
            </a:r>
            <a:r>
              <a:rPr lang="en-US" b="1" dirty="0"/>
              <a:t>regression</a:t>
            </a:r>
            <a:r>
              <a:rPr lang="en-US" dirty="0"/>
              <a:t>.</a:t>
            </a:r>
          </a:p>
        </p:txBody>
      </p:sp>
      <p:pic>
        <p:nvPicPr>
          <p:cNvPr id="2052" name="Picture 4" descr="Related image">
            <a:extLst>
              <a:ext uri="{FF2B5EF4-FFF2-40B4-BE49-F238E27FC236}">
                <a16:creationId xmlns:a16="http://schemas.microsoft.com/office/drawing/2014/main" id="{5961AD4D-3654-479E-8736-CF070066A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044" y="99817"/>
            <a:ext cx="24193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15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6A0B-356F-42C9-ABA1-5D487BBB2C18}"/>
              </a:ext>
            </a:extLst>
          </p:cNvPr>
          <p:cNvSpPr>
            <a:spLocks noGrp="1"/>
          </p:cNvSpPr>
          <p:nvPr>
            <p:ph type="title"/>
          </p:nvPr>
        </p:nvSpPr>
        <p:spPr/>
        <p:txBody>
          <a:bodyPr/>
          <a:lstStyle/>
          <a:p>
            <a:r>
              <a:rPr lang="en-US" dirty="0"/>
              <a:t>Automated feature engineering with DL</a:t>
            </a:r>
            <a:endParaRPr lang="en-IL" dirty="0"/>
          </a:p>
        </p:txBody>
      </p:sp>
      <p:sp>
        <p:nvSpPr>
          <p:cNvPr id="3" name="Content Placeholder 2">
            <a:extLst>
              <a:ext uri="{FF2B5EF4-FFF2-40B4-BE49-F238E27FC236}">
                <a16:creationId xmlns:a16="http://schemas.microsoft.com/office/drawing/2014/main" id="{383C0789-9882-4A26-B3E3-E0E73608CFF6}"/>
              </a:ext>
            </a:extLst>
          </p:cNvPr>
          <p:cNvSpPr>
            <a:spLocks noGrp="1"/>
          </p:cNvSpPr>
          <p:nvPr>
            <p:ph idx="1"/>
          </p:nvPr>
        </p:nvSpPr>
        <p:spPr>
          <a:xfrm>
            <a:off x="838200" y="1825625"/>
            <a:ext cx="10515600" cy="4667250"/>
          </a:xfrm>
        </p:spPr>
        <p:txBody>
          <a:bodyPr>
            <a:normAutofit/>
          </a:bodyPr>
          <a:lstStyle/>
          <a:p>
            <a:r>
              <a:rPr lang="en-US" dirty="0"/>
              <a:t>When training on </a:t>
            </a:r>
            <a:r>
              <a:rPr lang="en-US" b="1" dirty="0"/>
              <a:t>unlabeled data</a:t>
            </a:r>
            <a:r>
              <a:rPr lang="en-US" dirty="0"/>
              <a:t>, each node layer in a deep network learns features automatically by repeatedly trying to </a:t>
            </a:r>
            <a:r>
              <a:rPr lang="en-US" b="1" i="1" dirty="0"/>
              <a:t>reconstruct the input</a:t>
            </a:r>
            <a:r>
              <a:rPr lang="en-US" dirty="0"/>
              <a:t> </a:t>
            </a:r>
          </a:p>
          <a:p>
            <a:pPr lvl="1"/>
            <a:r>
              <a:rPr lang="en-US" sz="2600" dirty="0"/>
              <a:t>attempts to </a:t>
            </a:r>
            <a:r>
              <a:rPr lang="en-US" sz="2600" i="1" dirty="0"/>
              <a:t>minimize the difference</a:t>
            </a:r>
            <a:r>
              <a:rPr lang="en-US" sz="2600" dirty="0"/>
              <a:t> between the network’s guesses and the probability distribution of the input data itself – </a:t>
            </a:r>
            <a:r>
              <a:rPr lang="en-US" sz="2600" b="1" dirty="0">
                <a:solidFill>
                  <a:srgbClr val="FF0000"/>
                </a:solidFill>
              </a:rPr>
              <a:t>feature extraction;</a:t>
            </a:r>
            <a:r>
              <a:rPr lang="en-US" sz="2600" dirty="0"/>
              <a:t> </a:t>
            </a:r>
          </a:p>
          <a:p>
            <a:pPr lvl="1"/>
            <a:r>
              <a:rPr lang="en-US" sz="2600" dirty="0"/>
              <a:t>learn to </a:t>
            </a:r>
            <a:r>
              <a:rPr lang="en-US" sz="2600" i="1" dirty="0"/>
              <a:t>recognize correlations </a:t>
            </a:r>
            <a:r>
              <a:rPr lang="en-US" sz="2600" dirty="0"/>
              <a:t>between certain relevant features and optimal results – </a:t>
            </a:r>
            <a:r>
              <a:rPr lang="en-US" sz="2600" b="1" dirty="0">
                <a:solidFill>
                  <a:srgbClr val="FF0000"/>
                </a:solidFill>
              </a:rPr>
              <a:t>feature selection</a:t>
            </a:r>
            <a:r>
              <a:rPr lang="en-US" sz="2600" dirty="0"/>
              <a:t>.</a:t>
            </a:r>
          </a:p>
          <a:p>
            <a:pPr lvl="2"/>
            <a:r>
              <a:rPr lang="en-US" sz="2400" dirty="0"/>
              <a:t>connections between feature signals and what those features represent with full reconstruction, or </a:t>
            </a:r>
          </a:p>
          <a:p>
            <a:pPr lvl="2"/>
            <a:r>
              <a:rPr lang="en-US" sz="2400" dirty="0"/>
              <a:t>with labeled data</a:t>
            </a:r>
            <a:endParaRPr lang="en-IL" sz="2400" dirty="0"/>
          </a:p>
        </p:txBody>
      </p:sp>
    </p:spTree>
    <p:extLst>
      <p:ext uri="{BB962C8B-B14F-4D97-AF65-F5344CB8AC3E}">
        <p14:creationId xmlns:p14="http://schemas.microsoft.com/office/powerpoint/2010/main" val="278967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6546-677F-4085-BC0B-E8AC2AB47F16}"/>
              </a:ext>
            </a:extLst>
          </p:cNvPr>
          <p:cNvSpPr>
            <a:spLocks noGrp="1"/>
          </p:cNvSpPr>
          <p:nvPr>
            <p:ph type="title"/>
          </p:nvPr>
        </p:nvSpPr>
        <p:spPr/>
        <p:txBody>
          <a:bodyPr/>
          <a:lstStyle/>
          <a:p>
            <a:r>
              <a:rPr lang="en-US" dirty="0"/>
              <a:t>Predictive nature of Deep Learning</a:t>
            </a:r>
            <a:endParaRPr lang="en-IL" dirty="0"/>
          </a:p>
        </p:txBody>
      </p:sp>
      <p:sp>
        <p:nvSpPr>
          <p:cNvPr id="3" name="Content Placeholder 2">
            <a:extLst>
              <a:ext uri="{FF2B5EF4-FFF2-40B4-BE49-F238E27FC236}">
                <a16:creationId xmlns:a16="http://schemas.microsoft.com/office/drawing/2014/main" id="{DF1E5CE4-7223-45B4-991B-80ECA61E727E}"/>
              </a:ext>
            </a:extLst>
          </p:cNvPr>
          <p:cNvSpPr>
            <a:spLocks noGrp="1"/>
          </p:cNvSpPr>
          <p:nvPr>
            <p:ph idx="1"/>
          </p:nvPr>
        </p:nvSpPr>
        <p:spPr/>
        <p:txBody>
          <a:bodyPr>
            <a:normAutofit/>
          </a:bodyPr>
          <a:lstStyle/>
          <a:p>
            <a:r>
              <a:rPr lang="en-US" dirty="0"/>
              <a:t>Deep-learning networks end in an output layer: a logistic, or </a:t>
            </a:r>
            <a:r>
              <a:rPr lang="en-US" dirty="0" err="1"/>
              <a:t>softmax</a:t>
            </a:r>
            <a:r>
              <a:rPr lang="en-US" dirty="0"/>
              <a:t>, </a:t>
            </a:r>
            <a:r>
              <a:rPr lang="en-US" dirty="0">
                <a:solidFill>
                  <a:srgbClr val="C00000"/>
                </a:solidFill>
              </a:rPr>
              <a:t>classifier</a:t>
            </a:r>
            <a:r>
              <a:rPr lang="en-US" dirty="0"/>
              <a:t> that assigns a </a:t>
            </a:r>
            <a:r>
              <a:rPr lang="en-US" dirty="0">
                <a:solidFill>
                  <a:srgbClr val="C00000"/>
                </a:solidFill>
              </a:rPr>
              <a:t>likelihood</a:t>
            </a:r>
            <a:r>
              <a:rPr lang="en-US" dirty="0"/>
              <a:t> to a particular outcome or label. </a:t>
            </a:r>
          </a:p>
          <a:p>
            <a:pPr lvl="1"/>
            <a:r>
              <a:rPr lang="en-US" sz="2600" dirty="0"/>
              <a:t>We call that </a:t>
            </a:r>
            <a:r>
              <a:rPr lang="en-US" sz="2600" b="1" dirty="0">
                <a:solidFill>
                  <a:srgbClr val="C00000"/>
                </a:solidFill>
              </a:rPr>
              <a:t>predictive</a:t>
            </a:r>
            <a:r>
              <a:rPr lang="en-US" sz="2600" dirty="0"/>
              <a:t>, but it is predictive in a broad sense. </a:t>
            </a:r>
          </a:p>
          <a:p>
            <a:pPr lvl="1"/>
            <a:r>
              <a:rPr lang="en-US" sz="2600" dirty="0"/>
              <a:t>Example: given raw data in the form of an </a:t>
            </a:r>
            <a:r>
              <a:rPr lang="en-US" sz="2600" b="1" i="1" dirty="0"/>
              <a:t>image</a:t>
            </a:r>
            <a:r>
              <a:rPr lang="en-US" sz="2600" dirty="0"/>
              <a:t>, a deep-learning NN may decide that the input data is </a:t>
            </a:r>
            <a:r>
              <a:rPr lang="en-US" sz="2600" dirty="0">
                <a:solidFill>
                  <a:srgbClr val="C00000"/>
                </a:solidFill>
              </a:rPr>
              <a:t>90% likely </a:t>
            </a:r>
            <a:r>
              <a:rPr lang="en-US" sz="2600" dirty="0"/>
              <a:t>to represent a </a:t>
            </a:r>
            <a:r>
              <a:rPr lang="en-US" sz="2600" b="1" i="1" dirty="0"/>
              <a:t>person</a:t>
            </a:r>
            <a:r>
              <a:rPr lang="en-US" sz="2600" dirty="0"/>
              <a:t>.</a:t>
            </a:r>
            <a:endParaRPr lang="en-IL" sz="2600" dirty="0"/>
          </a:p>
        </p:txBody>
      </p:sp>
      <p:pic>
        <p:nvPicPr>
          <p:cNvPr id="11266" name="Picture 2" descr="Image result for prediction">
            <a:extLst>
              <a:ext uri="{FF2B5EF4-FFF2-40B4-BE49-F238E27FC236}">
                <a16:creationId xmlns:a16="http://schemas.microsoft.com/office/drawing/2014/main" id="{B2A8F799-5CE3-4914-B7DF-1BB42A64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83127"/>
            <a:ext cx="4476750" cy="297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2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B411-1697-447F-A73A-89E7D4FBEDA3}"/>
              </a:ext>
            </a:extLst>
          </p:cNvPr>
          <p:cNvSpPr>
            <a:spLocks noGrp="1"/>
          </p:cNvSpPr>
          <p:nvPr>
            <p:ph type="title"/>
          </p:nvPr>
        </p:nvSpPr>
        <p:spPr/>
        <p:txBody>
          <a:bodyPr/>
          <a:lstStyle/>
          <a:p>
            <a:r>
              <a:rPr lang="en-US" b="1" dirty="0"/>
              <a:t>Example: Feedforward Networks</a:t>
            </a:r>
            <a:endParaRPr lang="en-IL" dirty="0"/>
          </a:p>
        </p:txBody>
      </p:sp>
      <p:sp>
        <p:nvSpPr>
          <p:cNvPr id="3" name="Content Placeholder 2">
            <a:extLst>
              <a:ext uri="{FF2B5EF4-FFF2-40B4-BE49-F238E27FC236}">
                <a16:creationId xmlns:a16="http://schemas.microsoft.com/office/drawing/2014/main" id="{4C0319C7-9F7B-4644-A877-092D4C2E99E5}"/>
              </a:ext>
            </a:extLst>
          </p:cNvPr>
          <p:cNvSpPr>
            <a:spLocks noGrp="1"/>
          </p:cNvSpPr>
          <p:nvPr>
            <p:ph idx="1"/>
          </p:nvPr>
        </p:nvSpPr>
        <p:spPr/>
        <p:txBody>
          <a:bodyPr>
            <a:normAutofit/>
          </a:bodyPr>
          <a:lstStyle/>
          <a:p>
            <a:r>
              <a:rPr lang="en-US" dirty="0"/>
              <a:t>Our goal in using a NN is to make decision of least error as fast as possible. </a:t>
            </a:r>
          </a:p>
          <a:p>
            <a:endParaRPr lang="en-US" dirty="0"/>
          </a:p>
          <a:p>
            <a:r>
              <a:rPr lang="en-US" dirty="0"/>
              <a:t>Each step for a NN involves a guess, an error measurement and a slight update in its weights, an incremental adjustment to the coefficients – </a:t>
            </a:r>
            <a:r>
              <a:rPr lang="en-US" b="1" i="1" dirty="0">
                <a:solidFill>
                  <a:srgbClr val="C00000"/>
                </a:solidFill>
              </a:rPr>
              <a:t>incremental improvement</a:t>
            </a:r>
            <a:r>
              <a:rPr lang="en-US" dirty="0"/>
              <a:t>.</a:t>
            </a:r>
            <a:endParaRPr lang="en-IL" dirty="0"/>
          </a:p>
        </p:txBody>
      </p:sp>
    </p:spTree>
    <p:extLst>
      <p:ext uri="{BB962C8B-B14F-4D97-AF65-F5344CB8AC3E}">
        <p14:creationId xmlns:p14="http://schemas.microsoft.com/office/powerpoint/2010/main" val="983963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3C08-CF86-4C1D-888E-BFEF37CEF080}"/>
              </a:ext>
            </a:extLst>
          </p:cNvPr>
          <p:cNvSpPr>
            <a:spLocks noGrp="1"/>
          </p:cNvSpPr>
          <p:nvPr>
            <p:ph type="title"/>
          </p:nvPr>
        </p:nvSpPr>
        <p:spPr/>
        <p:txBody>
          <a:bodyPr/>
          <a:lstStyle/>
          <a:p>
            <a:r>
              <a:rPr lang="en-US" b="1" dirty="0"/>
              <a:t>Feedforward Networks, cont.</a:t>
            </a:r>
            <a:endParaRPr lang="en-IL" dirty="0"/>
          </a:p>
        </p:txBody>
      </p:sp>
      <p:sp>
        <p:nvSpPr>
          <p:cNvPr id="3" name="Content Placeholder 2">
            <a:extLst>
              <a:ext uri="{FF2B5EF4-FFF2-40B4-BE49-F238E27FC236}">
                <a16:creationId xmlns:a16="http://schemas.microsoft.com/office/drawing/2014/main" id="{A8D22643-3F70-45B5-9810-BCFC2583A5A2}"/>
              </a:ext>
            </a:extLst>
          </p:cNvPr>
          <p:cNvSpPr>
            <a:spLocks noGrp="1"/>
          </p:cNvSpPr>
          <p:nvPr>
            <p:ph idx="1"/>
          </p:nvPr>
        </p:nvSpPr>
        <p:spPr/>
        <p:txBody>
          <a:bodyPr>
            <a:normAutofit/>
          </a:bodyPr>
          <a:lstStyle/>
          <a:p>
            <a:r>
              <a:rPr lang="en-US" dirty="0"/>
              <a:t>A </a:t>
            </a:r>
            <a:r>
              <a:rPr lang="en-US" b="1" dirty="0">
                <a:solidFill>
                  <a:srgbClr val="C00000"/>
                </a:solidFill>
              </a:rPr>
              <a:t>model</a:t>
            </a:r>
            <a:r>
              <a:rPr lang="en-US" dirty="0"/>
              <a:t> – a collection of weights</a:t>
            </a:r>
          </a:p>
          <a:p>
            <a:pPr lvl="1"/>
            <a:r>
              <a:rPr lang="en-US" dirty="0"/>
              <a:t>it is an attempt to model data’s relationship to ground-truth labels, to grasp the data’s structure. </a:t>
            </a:r>
          </a:p>
          <a:p>
            <a:pPr lvl="1"/>
            <a:r>
              <a:rPr lang="en-US" dirty="0"/>
              <a:t>There are attempts to learn the structure of NN!</a:t>
            </a:r>
          </a:p>
          <a:p>
            <a:r>
              <a:rPr lang="en-US" dirty="0"/>
              <a:t>Models start out bad and end up less bad, changing over time as the NN updates its parameters.</a:t>
            </a:r>
          </a:p>
          <a:p>
            <a:pPr lvl="1"/>
            <a:r>
              <a:rPr lang="en-US" dirty="0"/>
              <a:t>This is because NN is born in ignorance. It does not know which weights and biases will translate the input best to make the correct guesses. </a:t>
            </a:r>
          </a:p>
          <a:p>
            <a:pPr lvl="1"/>
            <a:r>
              <a:rPr lang="en-US" dirty="0"/>
              <a:t>It must start out with a guess, and then try to make better guesses sequentially as it learns from its mistakes. </a:t>
            </a:r>
            <a:endParaRPr lang="en-IL" dirty="0"/>
          </a:p>
        </p:txBody>
      </p:sp>
      <p:pic>
        <p:nvPicPr>
          <p:cNvPr id="12290" name="Picture 2" descr="Image result for just born baby icon">
            <a:extLst>
              <a:ext uri="{FF2B5EF4-FFF2-40B4-BE49-F238E27FC236}">
                <a16:creationId xmlns:a16="http://schemas.microsoft.com/office/drawing/2014/main" id="{8EF365F5-57FC-4F08-B8B4-7EC27AE9D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5665" y="4000216"/>
            <a:ext cx="2007165" cy="278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919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4E24-2088-4C15-A889-58E13E1A81B7}"/>
              </a:ext>
            </a:extLst>
          </p:cNvPr>
          <p:cNvSpPr>
            <a:spLocks noGrp="1"/>
          </p:cNvSpPr>
          <p:nvPr>
            <p:ph type="title"/>
          </p:nvPr>
        </p:nvSpPr>
        <p:spPr/>
        <p:txBody>
          <a:bodyPr/>
          <a:lstStyle/>
          <a:p>
            <a:r>
              <a:rPr lang="en-US" dirty="0"/>
              <a:t>Example</a:t>
            </a:r>
            <a:endParaRPr lang="en-IL" dirty="0"/>
          </a:p>
        </p:txBody>
      </p:sp>
      <p:sp>
        <p:nvSpPr>
          <p:cNvPr id="3" name="Content Placeholder 2">
            <a:extLst>
              <a:ext uri="{FF2B5EF4-FFF2-40B4-BE49-F238E27FC236}">
                <a16:creationId xmlns:a16="http://schemas.microsoft.com/office/drawing/2014/main" id="{D4832BA3-6A63-47B3-B1EA-F3A1190A0887}"/>
              </a:ext>
            </a:extLst>
          </p:cNvPr>
          <p:cNvSpPr>
            <a:spLocks noGrp="1"/>
          </p:cNvSpPr>
          <p:nvPr>
            <p:ph idx="1"/>
          </p:nvPr>
        </p:nvSpPr>
        <p:spPr/>
        <p:txBody>
          <a:bodyPr>
            <a:normAutofit/>
          </a:bodyPr>
          <a:lstStyle/>
          <a:p>
            <a:r>
              <a:rPr lang="en-US" dirty="0"/>
              <a:t>Input enters the network. The coefficients, or weights, map that input to a set of guesses the network makes at the end.</a:t>
            </a:r>
          </a:p>
          <a:p>
            <a:pPr marL="0" indent="0">
              <a:buNone/>
            </a:pPr>
            <a:r>
              <a:rPr lang="en-US" dirty="0"/>
              <a:t>                   input * weight = guess</a:t>
            </a:r>
          </a:p>
          <a:p>
            <a:endParaRPr lang="en-US" dirty="0"/>
          </a:p>
          <a:p>
            <a:r>
              <a:rPr lang="en-US" dirty="0"/>
              <a:t>Weighted input results in a guess about what that input is. The NN then takes its guess and compares it to a ground-truth about the data, effectively asking an expert “Did I get this right?”</a:t>
            </a:r>
          </a:p>
        </p:txBody>
      </p:sp>
      <p:pic>
        <p:nvPicPr>
          <p:cNvPr id="4" name="Picture 3">
            <a:extLst>
              <a:ext uri="{FF2B5EF4-FFF2-40B4-BE49-F238E27FC236}">
                <a16:creationId xmlns:a16="http://schemas.microsoft.com/office/drawing/2014/main" id="{42E336E8-51BF-46E1-84C4-C78501A4599E}"/>
              </a:ext>
            </a:extLst>
          </p:cNvPr>
          <p:cNvPicPr>
            <a:picLocks noChangeAspect="1"/>
          </p:cNvPicPr>
          <p:nvPr/>
        </p:nvPicPr>
        <p:blipFill>
          <a:blip r:embed="rId3"/>
          <a:stretch>
            <a:fillRect/>
          </a:stretch>
        </p:blipFill>
        <p:spPr>
          <a:xfrm>
            <a:off x="2138967" y="2704636"/>
            <a:ext cx="4475193" cy="695926"/>
          </a:xfrm>
          <a:prstGeom prst="rect">
            <a:avLst/>
          </a:prstGeom>
        </p:spPr>
      </p:pic>
      <p:pic>
        <p:nvPicPr>
          <p:cNvPr id="5" name="Picture 4">
            <a:extLst>
              <a:ext uri="{FF2B5EF4-FFF2-40B4-BE49-F238E27FC236}">
                <a16:creationId xmlns:a16="http://schemas.microsoft.com/office/drawing/2014/main" id="{A18B2D07-F61E-4470-9902-3568448EF17D}"/>
              </a:ext>
            </a:extLst>
          </p:cNvPr>
          <p:cNvPicPr>
            <a:picLocks noChangeAspect="1"/>
          </p:cNvPicPr>
          <p:nvPr/>
        </p:nvPicPr>
        <p:blipFill>
          <a:blip r:embed="rId4"/>
          <a:stretch>
            <a:fillRect/>
          </a:stretch>
        </p:blipFill>
        <p:spPr>
          <a:xfrm>
            <a:off x="2138967" y="5134580"/>
            <a:ext cx="5353514" cy="563576"/>
          </a:xfrm>
          <a:prstGeom prst="rect">
            <a:avLst/>
          </a:prstGeom>
        </p:spPr>
      </p:pic>
      <p:pic>
        <p:nvPicPr>
          <p:cNvPr id="13314" name="Picture 2" descr="Related image">
            <a:extLst>
              <a:ext uri="{FF2B5EF4-FFF2-40B4-BE49-F238E27FC236}">
                <a16:creationId xmlns:a16="http://schemas.microsoft.com/office/drawing/2014/main" id="{2BD502F1-FCD9-4A0B-8519-EDEEF96CC8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0210" y="5134580"/>
            <a:ext cx="2561790" cy="171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0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5059-FB3D-4816-B83C-4C54EA6E56EA}"/>
              </a:ext>
            </a:extLst>
          </p:cNvPr>
          <p:cNvSpPr>
            <a:spLocks noGrp="1"/>
          </p:cNvSpPr>
          <p:nvPr>
            <p:ph type="title"/>
          </p:nvPr>
        </p:nvSpPr>
        <p:spPr/>
        <p:txBody>
          <a:bodyPr/>
          <a:lstStyle/>
          <a:p>
            <a:r>
              <a:rPr lang="en-US" dirty="0"/>
              <a:t>Example, cont.</a:t>
            </a:r>
            <a:endParaRPr lang="en-IL" dirty="0"/>
          </a:p>
        </p:txBody>
      </p:sp>
      <p:sp>
        <p:nvSpPr>
          <p:cNvPr id="3" name="Content Placeholder 2">
            <a:extLst>
              <a:ext uri="{FF2B5EF4-FFF2-40B4-BE49-F238E27FC236}">
                <a16:creationId xmlns:a16="http://schemas.microsoft.com/office/drawing/2014/main" id="{F0441990-0AFB-4B4E-B234-03DCBCD4DFE0}"/>
              </a:ext>
            </a:extLst>
          </p:cNvPr>
          <p:cNvSpPr>
            <a:spLocks noGrp="1"/>
          </p:cNvSpPr>
          <p:nvPr>
            <p:ph idx="1"/>
          </p:nvPr>
        </p:nvSpPr>
        <p:spPr>
          <a:xfrm>
            <a:off x="838200" y="1825624"/>
            <a:ext cx="10515600" cy="4575175"/>
          </a:xfrm>
        </p:spPr>
        <p:txBody>
          <a:bodyPr>
            <a:normAutofit/>
          </a:bodyPr>
          <a:lstStyle/>
          <a:p>
            <a:r>
              <a:rPr lang="en-US" sz="2400" dirty="0"/>
              <a:t>The difference between the network’s guess and the ground truth is its </a:t>
            </a:r>
            <a:r>
              <a:rPr lang="en-US" sz="2400" i="1" dirty="0"/>
              <a:t>error</a:t>
            </a:r>
            <a:r>
              <a:rPr lang="en-US" sz="2400" dirty="0"/>
              <a:t>. </a:t>
            </a:r>
          </a:p>
          <a:p>
            <a:r>
              <a:rPr lang="en-US" sz="2400" dirty="0"/>
              <a:t>The network measures that error, and walks the error back over its model, adjusting weights to the extent that they contributed to the error.</a:t>
            </a:r>
          </a:p>
          <a:p>
            <a:pPr marL="0" indent="0">
              <a:buNone/>
            </a:pPr>
            <a:endParaRPr lang="en-US" sz="2400" dirty="0"/>
          </a:p>
          <a:p>
            <a:endParaRPr lang="en-US" sz="2400" dirty="0"/>
          </a:p>
        </p:txBody>
      </p:sp>
      <p:pic>
        <p:nvPicPr>
          <p:cNvPr id="4" name="Picture 3">
            <a:extLst>
              <a:ext uri="{FF2B5EF4-FFF2-40B4-BE49-F238E27FC236}">
                <a16:creationId xmlns:a16="http://schemas.microsoft.com/office/drawing/2014/main" id="{7E7678E5-EAF5-4A7F-BAE6-541185B4CF8E}"/>
              </a:ext>
            </a:extLst>
          </p:cNvPr>
          <p:cNvPicPr>
            <a:picLocks noChangeAspect="1"/>
          </p:cNvPicPr>
          <p:nvPr/>
        </p:nvPicPr>
        <p:blipFill>
          <a:blip r:embed="rId2"/>
          <a:stretch>
            <a:fillRect/>
          </a:stretch>
        </p:blipFill>
        <p:spPr>
          <a:xfrm>
            <a:off x="1213585" y="3281805"/>
            <a:ext cx="8381540" cy="452796"/>
          </a:xfrm>
          <a:prstGeom prst="rect">
            <a:avLst/>
          </a:prstGeom>
        </p:spPr>
      </p:pic>
      <p:pic>
        <p:nvPicPr>
          <p:cNvPr id="15364" name="Picture 4" descr="Image result for weight adjustment icon">
            <a:extLst>
              <a:ext uri="{FF2B5EF4-FFF2-40B4-BE49-F238E27FC236}">
                <a16:creationId xmlns:a16="http://schemas.microsoft.com/office/drawing/2014/main" id="{90E89059-6FC7-48AB-9796-C4750766A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9369" y="3324495"/>
            <a:ext cx="3486411" cy="34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69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5059-FB3D-4816-B83C-4C54EA6E56EA}"/>
              </a:ext>
            </a:extLst>
          </p:cNvPr>
          <p:cNvSpPr>
            <a:spLocks noGrp="1"/>
          </p:cNvSpPr>
          <p:nvPr>
            <p:ph type="title"/>
          </p:nvPr>
        </p:nvSpPr>
        <p:spPr/>
        <p:txBody>
          <a:bodyPr/>
          <a:lstStyle/>
          <a:p>
            <a:r>
              <a:rPr lang="en-US" dirty="0"/>
              <a:t>Example, cont.</a:t>
            </a:r>
            <a:endParaRPr lang="en-IL" dirty="0"/>
          </a:p>
        </p:txBody>
      </p:sp>
      <p:sp>
        <p:nvSpPr>
          <p:cNvPr id="3" name="Content Placeholder 2">
            <a:extLst>
              <a:ext uri="{FF2B5EF4-FFF2-40B4-BE49-F238E27FC236}">
                <a16:creationId xmlns:a16="http://schemas.microsoft.com/office/drawing/2014/main" id="{F0441990-0AFB-4B4E-B234-03DCBCD4DFE0}"/>
              </a:ext>
            </a:extLst>
          </p:cNvPr>
          <p:cNvSpPr>
            <a:spLocks noGrp="1"/>
          </p:cNvSpPr>
          <p:nvPr>
            <p:ph idx="1"/>
          </p:nvPr>
        </p:nvSpPr>
        <p:spPr>
          <a:xfrm>
            <a:off x="838200" y="1825624"/>
            <a:ext cx="10515600" cy="4575175"/>
          </a:xfrm>
        </p:spPr>
        <p:txBody>
          <a:bodyPr>
            <a:normAutofit/>
          </a:bodyPr>
          <a:lstStyle/>
          <a:p>
            <a:r>
              <a:rPr lang="en-US" sz="2400" dirty="0"/>
              <a:t>Three key functions of NNs: </a:t>
            </a:r>
          </a:p>
          <a:p>
            <a:pPr marL="914400" lvl="1" indent="-457200">
              <a:buFont typeface="+mj-lt"/>
              <a:buAutoNum type="arabicPeriod"/>
            </a:pPr>
            <a:r>
              <a:rPr lang="en-US" dirty="0"/>
              <a:t>scoring input, </a:t>
            </a:r>
          </a:p>
          <a:p>
            <a:pPr marL="914400" lvl="1" indent="-457200">
              <a:buFont typeface="+mj-lt"/>
              <a:buAutoNum type="arabicPeriod"/>
            </a:pPr>
            <a:endParaRPr lang="en-US" dirty="0"/>
          </a:p>
          <a:p>
            <a:pPr marL="914400" lvl="1" indent="-457200">
              <a:buFont typeface="+mj-lt"/>
              <a:buAutoNum type="arabicPeriod"/>
            </a:pPr>
            <a:r>
              <a:rPr lang="en-US" dirty="0"/>
              <a:t>calculating loss,               </a:t>
            </a:r>
          </a:p>
          <a:p>
            <a:pPr marL="914400" lvl="1" indent="-457200">
              <a:buFont typeface="+mj-lt"/>
              <a:buAutoNum type="arabicPeriod"/>
            </a:pPr>
            <a:endParaRPr lang="en-US" dirty="0"/>
          </a:p>
          <a:p>
            <a:pPr marL="914400" lvl="1" indent="-457200">
              <a:buFont typeface="+mj-lt"/>
              <a:buAutoNum type="arabicPeriod"/>
            </a:pPr>
            <a:r>
              <a:rPr lang="en-US" dirty="0"/>
              <a:t>updating the model </a:t>
            </a:r>
          </a:p>
          <a:p>
            <a:endParaRPr lang="en-US" sz="2400" dirty="0"/>
          </a:p>
          <a:p>
            <a:r>
              <a:rPr lang="en-US" sz="2400" dirty="0"/>
              <a:t>A NN is a corrective feedback loop, rewarding weights that support its correct guesses, and punishing weights that lead it to error.</a:t>
            </a:r>
            <a:endParaRPr lang="en-IL" sz="2400" dirty="0"/>
          </a:p>
        </p:txBody>
      </p:sp>
      <p:sp>
        <p:nvSpPr>
          <p:cNvPr id="5" name="Arrow: Curved Right 4">
            <a:extLst>
              <a:ext uri="{FF2B5EF4-FFF2-40B4-BE49-F238E27FC236}">
                <a16:creationId xmlns:a16="http://schemas.microsoft.com/office/drawing/2014/main" id="{F15654CC-95B7-4A4F-8145-47D11CA7B4A9}"/>
              </a:ext>
            </a:extLst>
          </p:cNvPr>
          <p:cNvSpPr/>
          <p:nvPr/>
        </p:nvSpPr>
        <p:spPr>
          <a:xfrm>
            <a:off x="934721" y="2457467"/>
            <a:ext cx="386080" cy="7734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6" name="Arrow: Curved Right 5">
            <a:extLst>
              <a:ext uri="{FF2B5EF4-FFF2-40B4-BE49-F238E27FC236}">
                <a16:creationId xmlns:a16="http://schemas.microsoft.com/office/drawing/2014/main" id="{ECA3FEA7-B60A-41E5-A852-98596A6DF7F1}"/>
              </a:ext>
            </a:extLst>
          </p:cNvPr>
          <p:cNvSpPr/>
          <p:nvPr/>
        </p:nvSpPr>
        <p:spPr>
          <a:xfrm>
            <a:off x="914402" y="3240414"/>
            <a:ext cx="386080" cy="7734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7" name="Arrow: Curved Right 6">
            <a:extLst>
              <a:ext uri="{FF2B5EF4-FFF2-40B4-BE49-F238E27FC236}">
                <a16:creationId xmlns:a16="http://schemas.microsoft.com/office/drawing/2014/main" id="{4B996A36-3068-46F9-882E-2115A0B41F82}"/>
              </a:ext>
            </a:extLst>
          </p:cNvPr>
          <p:cNvSpPr/>
          <p:nvPr/>
        </p:nvSpPr>
        <p:spPr>
          <a:xfrm flipH="1" flipV="1">
            <a:off x="4297680" y="2346960"/>
            <a:ext cx="487680" cy="16938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pic>
        <p:nvPicPr>
          <p:cNvPr id="14338" name="Picture 2" descr="Image result for start over">
            <a:extLst>
              <a:ext uri="{FF2B5EF4-FFF2-40B4-BE49-F238E27FC236}">
                <a16:creationId xmlns:a16="http://schemas.microsoft.com/office/drawing/2014/main" id="{3BC69EF0-89FD-40F6-B8B8-DEC2C738E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0"/>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0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FC8B-09ED-4915-9380-995B32B175F9}"/>
              </a:ext>
            </a:extLst>
          </p:cNvPr>
          <p:cNvSpPr>
            <a:spLocks noGrp="1"/>
          </p:cNvSpPr>
          <p:nvPr>
            <p:ph type="title"/>
          </p:nvPr>
        </p:nvSpPr>
        <p:spPr/>
        <p:txBody>
          <a:bodyPr/>
          <a:lstStyle/>
          <a:p>
            <a:r>
              <a:rPr lang="en-US" b="1" dirty="0"/>
              <a:t>Linear Regression</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DC7DA6-CA0D-42C1-A91D-1DD1FCD942C9}"/>
                  </a:ext>
                </a:extLst>
              </p:cNvPr>
              <p:cNvSpPr>
                <a:spLocks noGrp="1"/>
              </p:cNvSpPr>
              <p:nvPr>
                <p:ph idx="1"/>
              </p:nvPr>
            </p:nvSpPr>
            <p:spPr>
              <a:xfrm>
                <a:off x="838200" y="1825624"/>
                <a:ext cx="10515600" cy="4462441"/>
              </a:xfrm>
            </p:spPr>
            <p:txBody>
              <a:bodyPr>
                <a:normAutofit/>
              </a:bodyPr>
              <a:lstStyle/>
              <a:p>
                <a:r>
                  <a:rPr lang="en-US" dirty="0"/>
                  <a:t>In its simplest form, linear regression is expressed as</a:t>
                </a:r>
              </a:p>
              <a:p>
                <a:pPr marL="0" indent="0">
                  <a:buNone/>
                </a:pPr>
                <a:r>
                  <a:rPr lang="en-US" dirty="0"/>
                  <a:t>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𝑌</m:t>
                        </m:r>
                      </m:e>
                    </m:acc>
                    <m:r>
                      <a:rPr lang="en-US" i="0" dirty="0">
                        <a:latin typeface="Cambria Math" panose="02040503050406030204" pitchFamily="18" charset="0"/>
                      </a:rPr>
                      <m:t>=</m:t>
                    </m:r>
                    <m:r>
                      <a:rPr lang="en-US" b="0" i="1" dirty="0" smtClean="0">
                        <a:latin typeface="Cambria Math" panose="02040503050406030204" pitchFamily="18" charset="0"/>
                      </a:rPr>
                      <m:t>𝑏</m:t>
                    </m:r>
                    <m:r>
                      <a:rPr lang="en-US" i="1" dirty="0">
                        <a:latin typeface="Cambria Math" panose="02040503050406030204" pitchFamily="18" charset="0"/>
                      </a:rPr>
                      <m:t>𝑋</m:t>
                    </m:r>
                    <m:r>
                      <a:rPr lang="en-US" i="0" dirty="0">
                        <a:latin typeface="Cambria Math" panose="02040503050406030204" pitchFamily="18" charset="0"/>
                      </a:rPr>
                      <m:t>+</m:t>
                    </m:r>
                    <m:r>
                      <a:rPr lang="en-US" b="0" i="1" dirty="0" smtClean="0">
                        <a:latin typeface="Cambria Math" panose="02040503050406030204" pitchFamily="18" charset="0"/>
                      </a:rPr>
                      <m:t>𝑎</m:t>
                    </m:r>
                  </m:oMath>
                </a14:m>
                <a:endParaRPr lang="en-US" b="0" i="1" dirty="0"/>
              </a:p>
              <a:p>
                <a:r>
                  <a:rPr lang="en-US" dirty="0"/>
                  <a:t>where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𝑌</m:t>
                        </m:r>
                      </m:e>
                    </m:acc>
                  </m:oMath>
                </a14:m>
                <a:r>
                  <a:rPr lang="en-US" dirty="0"/>
                  <a:t> is the estimated output, X is the input, </a:t>
                </a:r>
                <a:r>
                  <a:rPr lang="en-US" i="1" dirty="0"/>
                  <a:t>b</a:t>
                </a:r>
                <a:r>
                  <a:rPr lang="en-US" dirty="0"/>
                  <a:t> is the slope and </a:t>
                </a:r>
                <a:r>
                  <a:rPr lang="en-US" i="1" dirty="0"/>
                  <a:t>a</a:t>
                </a:r>
                <a:r>
                  <a:rPr lang="en-US" dirty="0"/>
                  <a:t> is the intercept of a line on the vertical axis of a two-dimensional graph. </a:t>
                </a:r>
              </a:p>
              <a:p>
                <a:r>
                  <a:rPr lang="en-US" dirty="0"/>
                  <a:t>Example: </a:t>
                </a:r>
              </a:p>
              <a:p>
                <a:pPr lvl="1"/>
                <a:r>
                  <a:rPr lang="en-US" dirty="0"/>
                  <a:t>X could be radiation exposure and Y could be the cancer risk; </a:t>
                </a:r>
              </a:p>
              <a:p>
                <a:pPr lvl="1"/>
                <a:r>
                  <a:rPr lang="en-US" dirty="0"/>
                  <a:t>X could be daily pushups and Y could be the total weight you can </a:t>
                </a:r>
                <a:r>
                  <a:rPr lang="en-US" dirty="0" err="1"/>
                  <a:t>benchpress</a:t>
                </a:r>
                <a:r>
                  <a:rPr lang="en-US" dirty="0"/>
                  <a:t>; </a:t>
                </a:r>
              </a:p>
              <a:p>
                <a:r>
                  <a:rPr lang="en-US" dirty="0"/>
                  <a:t>Every time we add a unit to X, the dependent variable Y increases proportionally. </a:t>
                </a:r>
              </a:p>
            </p:txBody>
          </p:sp>
        </mc:Choice>
        <mc:Fallback>
          <p:sp>
            <p:nvSpPr>
              <p:cNvPr id="3" name="Content Placeholder 2">
                <a:extLst>
                  <a:ext uri="{FF2B5EF4-FFF2-40B4-BE49-F238E27FC236}">
                    <a16:creationId xmlns:a16="http://schemas.microsoft.com/office/drawing/2014/main" id="{19DC7DA6-CA0D-42C1-A91D-1DD1FCD942C9}"/>
                  </a:ext>
                </a:extLst>
              </p:cNvPr>
              <p:cNvSpPr>
                <a:spLocks noGrp="1" noRot="1" noChangeAspect="1" noMove="1" noResize="1" noEditPoints="1" noAdjustHandles="1" noChangeArrowheads="1" noChangeShapeType="1" noTextEdit="1"/>
              </p:cNvSpPr>
              <p:nvPr>
                <p:ph idx="1"/>
              </p:nvPr>
            </p:nvSpPr>
            <p:spPr>
              <a:xfrm>
                <a:off x="838200" y="1825624"/>
                <a:ext cx="10515600" cy="4462441"/>
              </a:xfrm>
              <a:blipFill>
                <a:blip r:embed="rId2"/>
                <a:stretch>
                  <a:fillRect l="-1043" t="-2183" r="-1159"/>
                </a:stretch>
              </a:blipFill>
            </p:spPr>
            <p:txBody>
              <a:bodyPr/>
              <a:lstStyle/>
              <a:p>
                <a:r>
                  <a:rPr lang="en-IL">
                    <a:noFill/>
                  </a:rPr>
                  <a:t> </a:t>
                </a:r>
              </a:p>
            </p:txBody>
          </p:sp>
        </mc:Fallback>
      </mc:AlternateContent>
    </p:spTree>
    <p:extLst>
      <p:ext uri="{BB962C8B-B14F-4D97-AF65-F5344CB8AC3E}">
        <p14:creationId xmlns:p14="http://schemas.microsoft.com/office/powerpoint/2010/main" val="3819471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DB42-59B4-4DB6-B582-26B9438CAFDC}"/>
              </a:ext>
            </a:extLst>
          </p:cNvPr>
          <p:cNvSpPr>
            <a:spLocks noGrp="1"/>
          </p:cNvSpPr>
          <p:nvPr>
            <p:ph type="title"/>
          </p:nvPr>
        </p:nvSpPr>
        <p:spPr/>
        <p:txBody>
          <a:bodyPr/>
          <a:lstStyle/>
          <a:p>
            <a:r>
              <a:rPr lang="en-US" b="1" dirty="0"/>
              <a:t>Multiple Linear Regression</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4A986D-7421-469C-B4CF-887C92F2380B}"/>
                  </a:ext>
                </a:extLst>
              </p:cNvPr>
              <p:cNvSpPr>
                <a:spLocks noGrp="1"/>
              </p:cNvSpPr>
              <p:nvPr>
                <p:ph idx="1"/>
              </p:nvPr>
            </p:nvSpPr>
            <p:spPr/>
            <p:txBody>
              <a:bodyPr>
                <a:normAutofit/>
              </a:bodyPr>
              <a:lstStyle/>
              <a:p>
                <a:r>
                  <a:rPr lang="en-US" dirty="0"/>
                  <a:t>Imagine multiple linear regression, where you have many input variables producing an output variable. It’s typically expressed like this:</a:t>
                </a:r>
              </a:p>
              <a:p>
                <a:pPr marL="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𝑌</m:t>
                          </m:r>
                        </m:e>
                      </m:acc>
                      <m:r>
                        <a:rPr lang="en-US" i="0" dirty="0">
                          <a:latin typeface="Cambria Math" panose="02040503050406030204" pitchFamily="18" charset="0"/>
                        </a:rPr>
                        <m:t>=</m:t>
                      </m:r>
                      <m:r>
                        <a:rPr lang="en-US" b="0" i="1" dirty="0" smtClean="0">
                          <a:latin typeface="Cambria Math" panose="02040503050406030204" pitchFamily="18" charset="0"/>
                        </a:rPr>
                        <m:t>𝑏</m:t>
                      </m:r>
                      <m:r>
                        <a:rPr lang="en-US" b="0" i="0" baseline="-25000" dirty="0" smtClean="0">
                          <a:latin typeface="Cambria Math" panose="02040503050406030204" pitchFamily="18" charset="0"/>
                        </a:rPr>
                        <m:t>1</m:t>
                      </m:r>
                      <m:r>
                        <m:rPr>
                          <m:sty m:val="p"/>
                        </m:rPr>
                        <a:rPr lang="en-US" b="0" i="0" dirty="0" smtClean="0">
                          <a:latin typeface="Cambria Math" panose="02040503050406030204" pitchFamily="18" charset="0"/>
                        </a:rPr>
                        <m:t>X</m:t>
                      </m:r>
                      <m:r>
                        <a:rPr lang="en-US" b="0" i="0" baseline="-25000" dirty="0" smtClean="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 </m:t>
                      </m:r>
                      <m:r>
                        <a:rPr lang="en-US" b="0" i="1" dirty="0" smtClean="0">
                          <a:latin typeface="Cambria Math" panose="02040503050406030204" pitchFamily="18" charset="0"/>
                        </a:rPr>
                        <m:t>𝑏</m:t>
                      </m:r>
                      <m:r>
                        <a:rPr lang="en-US" b="0" i="0" baseline="-25000" dirty="0" smtClean="0">
                          <a:latin typeface="Cambria Math" panose="02040503050406030204" pitchFamily="18" charset="0"/>
                        </a:rPr>
                        <m:t>2</m:t>
                      </m:r>
                      <m:r>
                        <m:rPr>
                          <m:sty m:val="p"/>
                        </m:rPr>
                        <a:rPr lang="en-US" b="0" i="0" dirty="0" smtClean="0">
                          <a:latin typeface="Cambria Math" panose="02040503050406030204" pitchFamily="18" charset="0"/>
                        </a:rPr>
                        <m:t>X</m:t>
                      </m:r>
                      <m:r>
                        <a:rPr lang="en-US" b="0" i="0" baseline="-25000" dirty="0" smtClean="0">
                          <a:latin typeface="Cambria Math" panose="02040503050406030204" pitchFamily="18" charset="0"/>
                        </a:rPr>
                        <m:t>2</m:t>
                      </m:r>
                      <m:r>
                        <a:rPr lang="en-US" i="0" dirty="0">
                          <a:latin typeface="Cambria Math" panose="02040503050406030204" pitchFamily="18" charset="0"/>
                        </a:rPr>
                        <m:t>+</m:t>
                      </m:r>
                      <m:r>
                        <a:rPr lang="en-US" i="1" dirty="0">
                          <a:latin typeface="Cambria Math" panose="02040503050406030204" pitchFamily="18" charset="0"/>
                        </a:rPr>
                        <m:t> </m:t>
                      </m:r>
                      <m:r>
                        <a:rPr lang="en-US" b="0" i="1" dirty="0" smtClean="0">
                          <a:latin typeface="Cambria Math" panose="02040503050406030204" pitchFamily="18" charset="0"/>
                        </a:rPr>
                        <m:t>𝑏</m:t>
                      </m:r>
                      <m:r>
                        <a:rPr lang="en-US" b="0" i="0" baseline="-25000" dirty="0" smtClean="0">
                          <a:latin typeface="Cambria Math" panose="02040503050406030204" pitchFamily="18" charset="0"/>
                        </a:rPr>
                        <m:t>3</m:t>
                      </m:r>
                      <m:r>
                        <m:rPr>
                          <m:sty m:val="p"/>
                        </m:rPr>
                        <a:rPr lang="en-US" b="0" i="0" dirty="0" smtClean="0">
                          <a:latin typeface="Cambria Math" panose="02040503050406030204" pitchFamily="18" charset="0"/>
                        </a:rPr>
                        <m:t>X</m:t>
                      </m:r>
                      <m:r>
                        <a:rPr lang="en-US" b="0" i="0" baseline="-25000" dirty="0" smtClean="0">
                          <a:latin typeface="Cambria Math" panose="02040503050406030204" pitchFamily="18" charset="0"/>
                        </a:rPr>
                        <m:t>3</m:t>
                      </m:r>
                      <m:r>
                        <a:rPr lang="en-US" i="0" dirty="0">
                          <a:latin typeface="Cambria Math" panose="02040503050406030204" pitchFamily="18" charset="0"/>
                        </a:rPr>
                        <m:t>+</m:t>
                      </m:r>
                      <m:r>
                        <a:rPr lang="en-US" i="1" dirty="0">
                          <a:latin typeface="Cambria Math" panose="02040503050406030204" pitchFamily="18" charset="0"/>
                        </a:rPr>
                        <m:t> </m:t>
                      </m:r>
                      <m:r>
                        <a:rPr lang="en-US" b="0" i="1" dirty="0" smtClean="0">
                          <a:latin typeface="Cambria Math" panose="02040503050406030204" pitchFamily="18" charset="0"/>
                        </a:rPr>
                        <m:t>𝑎</m:t>
                      </m:r>
                    </m:oMath>
                  </m:oMathPara>
                </a14:m>
                <a:endParaRPr lang="es-ES" dirty="0"/>
              </a:p>
              <a:p>
                <a:pPr lvl="1"/>
                <a:r>
                  <a:rPr lang="en-US" dirty="0"/>
                  <a:t>Example: the amount of sunlight, rainfall, and the fertilizer in a growing season, with all three affecting size of </a:t>
                </a:r>
                <a:r>
                  <a:rPr lang="en-US" dirty="0" err="1"/>
                  <a:t>watermellon</a:t>
                </a:r>
                <a:r>
                  <a:rPr lang="en-US" dirty="0"/>
                  <a:t>.</a:t>
                </a:r>
              </a:p>
              <a:p>
                <a:r>
                  <a:rPr lang="en-US" dirty="0"/>
                  <a:t>That form of multiple linear regression is happening at every node of a NN.</a:t>
                </a:r>
              </a:p>
            </p:txBody>
          </p:sp>
        </mc:Choice>
        <mc:Fallback>
          <p:sp>
            <p:nvSpPr>
              <p:cNvPr id="3" name="Content Placeholder 2">
                <a:extLst>
                  <a:ext uri="{FF2B5EF4-FFF2-40B4-BE49-F238E27FC236}">
                    <a16:creationId xmlns:a16="http://schemas.microsoft.com/office/drawing/2014/main" id="{444A986D-7421-469C-B4CF-887C92F2380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L">
                    <a:noFill/>
                  </a:rPr>
                  <a:t> </a:t>
                </a:r>
              </a:p>
            </p:txBody>
          </p:sp>
        </mc:Fallback>
      </mc:AlternateContent>
    </p:spTree>
    <p:extLst>
      <p:ext uri="{BB962C8B-B14F-4D97-AF65-F5344CB8AC3E}">
        <p14:creationId xmlns:p14="http://schemas.microsoft.com/office/powerpoint/2010/main" val="3144416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DB42-59B4-4DB6-B582-26B9438CAFDC}"/>
              </a:ext>
            </a:extLst>
          </p:cNvPr>
          <p:cNvSpPr>
            <a:spLocks noGrp="1"/>
          </p:cNvSpPr>
          <p:nvPr>
            <p:ph type="title"/>
          </p:nvPr>
        </p:nvSpPr>
        <p:spPr/>
        <p:txBody>
          <a:bodyPr/>
          <a:lstStyle/>
          <a:p>
            <a:r>
              <a:rPr lang="en-US" b="1" dirty="0"/>
              <a:t>Multiple Linear Regression</a:t>
            </a:r>
            <a:endParaRPr lang="en-IL" dirty="0"/>
          </a:p>
        </p:txBody>
      </p:sp>
      <p:sp>
        <p:nvSpPr>
          <p:cNvPr id="3" name="Content Placeholder 2">
            <a:extLst>
              <a:ext uri="{FF2B5EF4-FFF2-40B4-BE49-F238E27FC236}">
                <a16:creationId xmlns:a16="http://schemas.microsoft.com/office/drawing/2014/main" id="{444A986D-7421-469C-B4CF-887C92F2380B}"/>
              </a:ext>
            </a:extLst>
          </p:cNvPr>
          <p:cNvSpPr>
            <a:spLocks noGrp="1"/>
          </p:cNvSpPr>
          <p:nvPr>
            <p:ph idx="1"/>
          </p:nvPr>
        </p:nvSpPr>
        <p:spPr/>
        <p:txBody>
          <a:bodyPr>
            <a:normAutofit/>
          </a:bodyPr>
          <a:lstStyle/>
          <a:p>
            <a:r>
              <a:rPr lang="en-US" dirty="0"/>
              <a:t>For each node of a single layer, input from each node of the previous layer is recombined with input from every other node. </a:t>
            </a:r>
          </a:p>
          <a:p>
            <a:pPr lvl="1"/>
            <a:r>
              <a:rPr lang="en-US" dirty="0"/>
              <a:t>That is, the inputs are mixed in different proportions, according to their coefficients, which are different leading into each node of the subsequent layer. </a:t>
            </a:r>
          </a:p>
          <a:p>
            <a:pPr lvl="1"/>
            <a:r>
              <a:rPr lang="en-US" dirty="0"/>
              <a:t>In this way, a NN tests which combination of input is significant as it tries to reduce error.</a:t>
            </a:r>
            <a:endParaRPr lang="en-IL" dirty="0"/>
          </a:p>
        </p:txBody>
      </p:sp>
    </p:spTree>
    <p:extLst>
      <p:ext uri="{BB962C8B-B14F-4D97-AF65-F5344CB8AC3E}">
        <p14:creationId xmlns:p14="http://schemas.microsoft.com/office/powerpoint/2010/main" val="2923482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9685-C7BA-4FF1-AD5E-7397844DB815}"/>
              </a:ext>
            </a:extLst>
          </p:cNvPr>
          <p:cNvSpPr>
            <a:spLocks noGrp="1"/>
          </p:cNvSpPr>
          <p:nvPr>
            <p:ph type="title"/>
          </p:nvPr>
        </p:nvSpPr>
        <p:spPr/>
        <p:txBody>
          <a:bodyPr/>
          <a:lstStyle/>
          <a:p>
            <a:r>
              <a:rPr lang="en-US" dirty="0"/>
              <a:t>What kind of problems does deep learning solve? Classification.</a:t>
            </a:r>
            <a:endParaRPr lang="en-IL" dirty="0"/>
          </a:p>
        </p:txBody>
      </p:sp>
      <p:sp>
        <p:nvSpPr>
          <p:cNvPr id="3" name="Content Placeholder 2">
            <a:extLst>
              <a:ext uri="{FF2B5EF4-FFF2-40B4-BE49-F238E27FC236}">
                <a16:creationId xmlns:a16="http://schemas.microsoft.com/office/drawing/2014/main" id="{0FCE4320-D272-41A5-929C-B99DA0A9BB7B}"/>
              </a:ext>
            </a:extLst>
          </p:cNvPr>
          <p:cNvSpPr>
            <a:spLocks noGrp="1"/>
          </p:cNvSpPr>
          <p:nvPr>
            <p:ph idx="1"/>
          </p:nvPr>
        </p:nvSpPr>
        <p:spPr/>
        <p:txBody>
          <a:bodyPr>
            <a:normAutofit/>
          </a:bodyPr>
          <a:lstStyle/>
          <a:p>
            <a:r>
              <a:rPr lang="en-US" sz="3200" dirty="0"/>
              <a:t>Classification examples: </a:t>
            </a:r>
          </a:p>
          <a:p>
            <a:pPr lvl="1"/>
            <a:r>
              <a:rPr lang="en-US" sz="2800" b="1" i="1" dirty="0">
                <a:solidFill>
                  <a:srgbClr val="FF0000"/>
                </a:solidFill>
              </a:rPr>
              <a:t>spam</a:t>
            </a:r>
            <a:r>
              <a:rPr lang="en-US" sz="2800" dirty="0"/>
              <a:t> or </a:t>
            </a:r>
            <a:r>
              <a:rPr lang="en-US" sz="2800" b="1" i="1" dirty="0" err="1">
                <a:solidFill>
                  <a:schemeClr val="accent6">
                    <a:lumMod val="75000"/>
                  </a:schemeClr>
                </a:solidFill>
              </a:rPr>
              <a:t>not_spam</a:t>
            </a:r>
            <a:r>
              <a:rPr lang="en-US" sz="2800" dirty="0">
                <a:solidFill>
                  <a:schemeClr val="accent6">
                    <a:lumMod val="75000"/>
                  </a:schemeClr>
                </a:solidFill>
              </a:rPr>
              <a:t> </a:t>
            </a:r>
            <a:r>
              <a:rPr lang="en-US" sz="2800" dirty="0"/>
              <a:t>in an email filter, </a:t>
            </a:r>
          </a:p>
          <a:p>
            <a:pPr lvl="1"/>
            <a:r>
              <a:rPr lang="en-US" sz="2800" b="1" i="1" dirty="0" err="1">
                <a:solidFill>
                  <a:schemeClr val="accent6">
                    <a:lumMod val="75000"/>
                  </a:schemeClr>
                </a:solidFill>
              </a:rPr>
              <a:t>good_guy</a:t>
            </a:r>
            <a:r>
              <a:rPr lang="en-US" sz="2800" b="1" i="1" dirty="0">
                <a:solidFill>
                  <a:schemeClr val="accent6">
                    <a:lumMod val="75000"/>
                  </a:schemeClr>
                </a:solidFill>
              </a:rPr>
              <a:t> </a:t>
            </a:r>
            <a:r>
              <a:rPr lang="en-US" sz="2800" dirty="0"/>
              <a:t>or </a:t>
            </a:r>
            <a:r>
              <a:rPr lang="en-US" sz="2800" b="1" i="1" dirty="0" err="1">
                <a:solidFill>
                  <a:srgbClr val="FF0000"/>
                </a:solidFill>
              </a:rPr>
              <a:t>bad_guy</a:t>
            </a:r>
            <a:r>
              <a:rPr lang="en-US" sz="2800" b="1" i="1" dirty="0"/>
              <a:t> </a:t>
            </a:r>
            <a:r>
              <a:rPr lang="en-US" sz="2800" dirty="0"/>
              <a:t>in fraud detection, </a:t>
            </a:r>
          </a:p>
          <a:p>
            <a:pPr lvl="1"/>
            <a:r>
              <a:rPr lang="en-US" sz="2800" b="1" i="1" dirty="0" err="1">
                <a:solidFill>
                  <a:srgbClr val="FF0000"/>
                </a:solidFill>
              </a:rPr>
              <a:t>angry_customer</a:t>
            </a:r>
            <a:r>
              <a:rPr lang="en-US" sz="2800" b="1" i="1" dirty="0">
                <a:solidFill>
                  <a:srgbClr val="FF0000"/>
                </a:solidFill>
              </a:rPr>
              <a:t> </a:t>
            </a:r>
            <a:r>
              <a:rPr lang="en-US" sz="2800" dirty="0"/>
              <a:t>or </a:t>
            </a:r>
            <a:r>
              <a:rPr lang="en-US" sz="2800" b="1" i="1" dirty="0" err="1">
                <a:solidFill>
                  <a:schemeClr val="accent6">
                    <a:lumMod val="75000"/>
                  </a:schemeClr>
                </a:solidFill>
              </a:rPr>
              <a:t>happy_customer</a:t>
            </a:r>
            <a:r>
              <a:rPr lang="en-US" sz="2800" b="1" i="1" dirty="0">
                <a:solidFill>
                  <a:schemeClr val="accent6">
                    <a:lumMod val="75000"/>
                  </a:schemeClr>
                </a:solidFill>
              </a:rPr>
              <a:t> </a:t>
            </a:r>
            <a:r>
              <a:rPr lang="en-US" sz="2800" dirty="0"/>
              <a:t>in customer relationship management.</a:t>
            </a:r>
          </a:p>
          <a:p>
            <a:endParaRPr lang="en-US" sz="3200" dirty="0"/>
          </a:p>
          <a:p>
            <a:r>
              <a:rPr lang="en-US" sz="3200" dirty="0"/>
              <a:t>We need to find labeled data</a:t>
            </a:r>
          </a:p>
          <a:p>
            <a:pPr lvl="1"/>
            <a:r>
              <a:rPr lang="en-US" sz="2800" dirty="0"/>
              <a:t>or create one (with a service like AWS Mechanical Turk or others)</a:t>
            </a:r>
            <a:endParaRPr lang="en-IL" sz="2800" dirty="0"/>
          </a:p>
          <a:p>
            <a:endParaRPr lang="en-IL" dirty="0"/>
          </a:p>
        </p:txBody>
      </p:sp>
    </p:spTree>
    <p:extLst>
      <p:ext uri="{BB962C8B-B14F-4D97-AF65-F5344CB8AC3E}">
        <p14:creationId xmlns:p14="http://schemas.microsoft.com/office/powerpoint/2010/main" val="269771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2A3B-7C07-453E-B9F6-14EBC7DE10BB}"/>
              </a:ext>
            </a:extLst>
          </p:cNvPr>
          <p:cNvSpPr>
            <a:spLocks noGrp="1"/>
          </p:cNvSpPr>
          <p:nvPr>
            <p:ph type="title"/>
          </p:nvPr>
        </p:nvSpPr>
        <p:spPr/>
        <p:txBody>
          <a:bodyPr/>
          <a:lstStyle/>
          <a:p>
            <a:r>
              <a:rPr lang="en-US" b="1" dirty="0"/>
              <a:t>Multiple Linear Regression, cont.</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6A32B1-E109-4A13-B548-583E1066FE41}"/>
                  </a:ext>
                </a:extLst>
              </p:cNvPr>
              <p:cNvSpPr>
                <a:spLocks noGrp="1"/>
              </p:cNvSpPr>
              <p:nvPr>
                <p:ph idx="1"/>
              </p:nvPr>
            </p:nvSpPr>
            <p:spPr/>
            <p:txBody>
              <a:bodyPr>
                <a:normAutofit/>
              </a:bodyPr>
              <a:lstStyle/>
              <a:p>
                <a:r>
                  <a:rPr lang="en-US" dirty="0"/>
                  <a:t>Once you sum your node inputs to arrive at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𝑌</m:t>
                        </m:r>
                      </m:e>
                    </m:acc>
                  </m:oMath>
                </a14:m>
                <a:r>
                  <a:rPr lang="en-US" dirty="0"/>
                  <a:t>, it’s passed through a non-linear function.</a:t>
                </a:r>
              </a:p>
              <a:p>
                <a:r>
                  <a:rPr lang="en-US" dirty="0"/>
                  <a:t>Why? If every node performed multiple linear regression, </a:t>
                </a: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𝑌</m:t>
                        </m:r>
                      </m:e>
                    </m:acc>
                    <m:r>
                      <a:rPr lang="en-US" i="1" dirty="0">
                        <a:latin typeface="Cambria Math" panose="02040503050406030204" pitchFamily="18" charset="0"/>
                      </a:rPr>
                      <m:t> </m:t>
                    </m:r>
                  </m:oMath>
                </a14:m>
                <a:r>
                  <a:rPr lang="en-US" dirty="0"/>
                  <a:t>increased linearly and without limit as the X’s increase, but that doesn’t suit our purposes.</a:t>
                </a:r>
              </a:p>
            </p:txBody>
          </p:sp>
        </mc:Choice>
        <mc:Fallback>
          <p:sp>
            <p:nvSpPr>
              <p:cNvPr id="3" name="Content Placeholder 2">
                <a:extLst>
                  <a:ext uri="{FF2B5EF4-FFF2-40B4-BE49-F238E27FC236}">
                    <a16:creationId xmlns:a16="http://schemas.microsoft.com/office/drawing/2014/main" id="{F96A32B1-E109-4A13-B548-583E1066FE41}"/>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IL">
                    <a:noFill/>
                  </a:rPr>
                  <a:t> </a:t>
                </a:r>
              </a:p>
            </p:txBody>
          </p:sp>
        </mc:Fallback>
      </mc:AlternateContent>
    </p:spTree>
    <p:extLst>
      <p:ext uri="{BB962C8B-B14F-4D97-AF65-F5344CB8AC3E}">
        <p14:creationId xmlns:p14="http://schemas.microsoft.com/office/powerpoint/2010/main" val="368638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2A3B-7C07-453E-B9F6-14EBC7DE10BB}"/>
              </a:ext>
            </a:extLst>
          </p:cNvPr>
          <p:cNvSpPr>
            <a:spLocks noGrp="1"/>
          </p:cNvSpPr>
          <p:nvPr>
            <p:ph type="title"/>
          </p:nvPr>
        </p:nvSpPr>
        <p:spPr/>
        <p:txBody>
          <a:bodyPr/>
          <a:lstStyle/>
          <a:p>
            <a:r>
              <a:rPr lang="en-US" b="1" dirty="0"/>
              <a:t>Multiple Linear Regression, cont.</a:t>
            </a:r>
            <a:endParaRPr lang="en-IL" dirty="0"/>
          </a:p>
        </p:txBody>
      </p:sp>
      <p:sp>
        <p:nvSpPr>
          <p:cNvPr id="3" name="Content Placeholder 2">
            <a:extLst>
              <a:ext uri="{FF2B5EF4-FFF2-40B4-BE49-F238E27FC236}">
                <a16:creationId xmlns:a16="http://schemas.microsoft.com/office/drawing/2014/main" id="{F96A32B1-E109-4A13-B548-583E1066FE41}"/>
              </a:ext>
            </a:extLst>
          </p:cNvPr>
          <p:cNvSpPr>
            <a:spLocks noGrp="1"/>
          </p:cNvSpPr>
          <p:nvPr>
            <p:ph idx="1"/>
          </p:nvPr>
        </p:nvSpPr>
        <p:spPr/>
        <p:txBody>
          <a:bodyPr>
            <a:normAutofit/>
          </a:bodyPr>
          <a:lstStyle/>
          <a:p>
            <a:r>
              <a:rPr lang="en-US" dirty="0"/>
              <a:t>We need to build a switch (like a </a:t>
            </a:r>
            <a:r>
              <a:rPr lang="en-US" i="1" dirty="0"/>
              <a:t>neuron</a:t>
            </a:r>
            <a:r>
              <a:rPr lang="en-US" dirty="0"/>
              <a:t>…) at each node that turns </a:t>
            </a:r>
            <a:r>
              <a:rPr lang="en-US" b="1" dirty="0"/>
              <a:t>on</a:t>
            </a:r>
            <a:r>
              <a:rPr lang="en-US" dirty="0"/>
              <a:t> and </a:t>
            </a:r>
            <a:r>
              <a:rPr lang="en-US" b="1" dirty="0"/>
              <a:t>off</a:t>
            </a:r>
            <a:r>
              <a:rPr lang="en-US" dirty="0"/>
              <a:t>, depending on whether it should let the signal of the input pass through to affect the ultimate decisions of the network.</a:t>
            </a:r>
          </a:p>
          <a:p>
            <a:r>
              <a:rPr lang="en-US" dirty="0"/>
              <a:t>We have a classification problem: does the input’s signal indicate the node should classify it as </a:t>
            </a:r>
            <a:r>
              <a:rPr lang="en-US" b="1" i="1" dirty="0">
                <a:solidFill>
                  <a:schemeClr val="accent6">
                    <a:lumMod val="75000"/>
                  </a:schemeClr>
                </a:solidFill>
              </a:rPr>
              <a:t>enough</a:t>
            </a:r>
            <a:r>
              <a:rPr lang="en-US" dirty="0"/>
              <a:t>, or </a:t>
            </a:r>
            <a:r>
              <a:rPr lang="en-US" b="1" i="1" dirty="0" err="1">
                <a:solidFill>
                  <a:srgbClr val="FF0000"/>
                </a:solidFill>
              </a:rPr>
              <a:t>not_enough</a:t>
            </a:r>
            <a:r>
              <a:rPr lang="en-US" dirty="0"/>
              <a:t>, </a:t>
            </a:r>
            <a:r>
              <a:rPr lang="en-US" sz="2900" b="1" i="1" dirty="0">
                <a:solidFill>
                  <a:schemeClr val="accent6">
                    <a:lumMod val="75000"/>
                  </a:schemeClr>
                </a:solidFill>
              </a:rPr>
              <a:t>on</a:t>
            </a:r>
            <a:r>
              <a:rPr lang="en-US" dirty="0"/>
              <a:t> or </a:t>
            </a:r>
            <a:r>
              <a:rPr lang="en-US" sz="2900" b="1" i="1" dirty="0">
                <a:solidFill>
                  <a:srgbClr val="FF0000"/>
                </a:solidFill>
              </a:rPr>
              <a:t>off</a:t>
            </a:r>
            <a:r>
              <a:rPr lang="en-US" dirty="0"/>
              <a:t>? </a:t>
            </a:r>
          </a:p>
          <a:p>
            <a:pPr lvl="1"/>
            <a:r>
              <a:rPr lang="en-US" dirty="0"/>
              <a:t>A binary decision can be expressed by 1 and 0, and </a:t>
            </a:r>
          </a:p>
          <a:p>
            <a:pPr lvl="1"/>
            <a:r>
              <a:rPr lang="en-US" dirty="0"/>
              <a:t>logistic regressions a non-linear function that squashes input to translate it to a space between 0 and 1.</a:t>
            </a:r>
          </a:p>
        </p:txBody>
      </p:sp>
    </p:spTree>
    <p:extLst>
      <p:ext uri="{BB962C8B-B14F-4D97-AF65-F5344CB8AC3E}">
        <p14:creationId xmlns:p14="http://schemas.microsoft.com/office/powerpoint/2010/main" val="369618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B4B71-3577-4F7C-A0C6-929F982F3DAA}"/>
              </a:ext>
            </a:extLst>
          </p:cNvPr>
          <p:cNvSpPr>
            <a:spLocks noGrp="1"/>
          </p:cNvSpPr>
          <p:nvPr>
            <p:ph type="title"/>
          </p:nvPr>
        </p:nvSpPr>
        <p:spPr>
          <a:xfrm>
            <a:off x="838200" y="365125"/>
            <a:ext cx="10515600" cy="963161"/>
          </a:xfrm>
        </p:spPr>
        <p:txBody>
          <a:bodyPr/>
          <a:lstStyle/>
          <a:p>
            <a:r>
              <a:rPr lang="en-US" dirty="0"/>
              <a:t>Sigmoid function</a:t>
            </a:r>
            <a:endParaRPr lang="en-IL" dirty="0"/>
          </a:p>
        </p:txBody>
      </p:sp>
      <p:sp>
        <p:nvSpPr>
          <p:cNvPr id="3" name="Content Placeholder 2">
            <a:extLst>
              <a:ext uri="{FF2B5EF4-FFF2-40B4-BE49-F238E27FC236}">
                <a16:creationId xmlns:a16="http://schemas.microsoft.com/office/drawing/2014/main" id="{61D5EBE3-DDB9-4E04-9A70-401DA2609140}"/>
              </a:ext>
            </a:extLst>
          </p:cNvPr>
          <p:cNvSpPr>
            <a:spLocks noGrp="1"/>
          </p:cNvSpPr>
          <p:nvPr>
            <p:ph idx="1"/>
          </p:nvPr>
        </p:nvSpPr>
        <p:spPr>
          <a:xfrm>
            <a:off x="838199" y="1459865"/>
            <a:ext cx="10515600" cy="2216986"/>
          </a:xfrm>
        </p:spPr>
        <p:txBody>
          <a:bodyPr>
            <a:normAutofit fontScale="92500"/>
          </a:bodyPr>
          <a:lstStyle/>
          <a:p>
            <a:r>
              <a:rPr lang="en-US" sz="2600" dirty="0"/>
              <a:t>The nonlinear transforms at each node are usually s-shaped functions similar to logistic regression. They go by the names of </a:t>
            </a:r>
            <a:r>
              <a:rPr lang="en-US" sz="2600" b="1" i="1" dirty="0"/>
              <a:t>sigmoid</a:t>
            </a:r>
            <a:r>
              <a:rPr lang="en-US" sz="2600" dirty="0"/>
              <a:t>, </a:t>
            </a:r>
            <a:r>
              <a:rPr lang="en-US" sz="2600" b="1" i="1" dirty="0"/>
              <a:t>tanh</a:t>
            </a:r>
            <a:r>
              <a:rPr lang="en-US" sz="2600" dirty="0"/>
              <a:t>, etc., and they shaping the output of each node. </a:t>
            </a:r>
          </a:p>
          <a:p>
            <a:r>
              <a:rPr lang="en-US" sz="2600" dirty="0"/>
              <a:t>The output of all nodes, each squashed into an s-shaped space between 0 and 1, is then passed as input to the next layer in a feed forward NN, and so on until the signal reaches the final layer of the NN, where decisions are made.</a:t>
            </a:r>
            <a:endParaRPr lang="en-IL" sz="2600" dirty="0"/>
          </a:p>
          <a:p>
            <a:endParaRPr lang="en-IL" dirty="0"/>
          </a:p>
        </p:txBody>
      </p:sp>
      <p:pic>
        <p:nvPicPr>
          <p:cNvPr id="1026" name="Picture 2" descr="Image result for sigmoid function">
            <a:extLst>
              <a:ext uri="{FF2B5EF4-FFF2-40B4-BE49-F238E27FC236}">
                <a16:creationId xmlns:a16="http://schemas.microsoft.com/office/drawing/2014/main" id="{179B22C0-5D32-4F53-B486-106D94DAC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915" y="3518527"/>
            <a:ext cx="4847064" cy="32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73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lated image">
            <a:extLst>
              <a:ext uri="{FF2B5EF4-FFF2-40B4-BE49-F238E27FC236}">
                <a16:creationId xmlns:a16="http://schemas.microsoft.com/office/drawing/2014/main" id="{E09D39E7-EC9C-42A4-B247-2984314C6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366" y="3775530"/>
            <a:ext cx="5277633" cy="3082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A199F6-A235-4695-B1EA-2A344669CB4A}"/>
              </a:ext>
            </a:extLst>
          </p:cNvPr>
          <p:cNvSpPr>
            <a:spLocks noGrp="1"/>
          </p:cNvSpPr>
          <p:nvPr>
            <p:ph type="title"/>
          </p:nvPr>
        </p:nvSpPr>
        <p:spPr/>
        <p:txBody>
          <a:bodyPr/>
          <a:lstStyle/>
          <a:p>
            <a:r>
              <a:rPr lang="en-US" b="1" dirty="0"/>
              <a:t>Gradient Descent</a:t>
            </a:r>
            <a:endParaRPr lang="en-IL" dirty="0"/>
          </a:p>
        </p:txBody>
      </p:sp>
      <p:sp>
        <p:nvSpPr>
          <p:cNvPr id="3" name="Content Placeholder 2">
            <a:extLst>
              <a:ext uri="{FF2B5EF4-FFF2-40B4-BE49-F238E27FC236}">
                <a16:creationId xmlns:a16="http://schemas.microsoft.com/office/drawing/2014/main" id="{87092581-ACA6-466D-A114-64C927D08D23}"/>
              </a:ext>
            </a:extLst>
          </p:cNvPr>
          <p:cNvSpPr>
            <a:spLocks noGrp="1"/>
          </p:cNvSpPr>
          <p:nvPr>
            <p:ph idx="1"/>
          </p:nvPr>
        </p:nvSpPr>
        <p:spPr/>
        <p:txBody>
          <a:bodyPr>
            <a:normAutofit/>
          </a:bodyPr>
          <a:lstStyle/>
          <a:p>
            <a:r>
              <a:rPr lang="en-US" dirty="0"/>
              <a:t>The name for one commonly used optimization function that adjusts weights according to the error they caused is called “gradient descent.”</a:t>
            </a:r>
          </a:p>
          <a:p>
            <a:r>
              <a:rPr lang="en-US" dirty="0"/>
              <a:t>Gradient is another word for slope – in its typical form on an x-y graph representing how two variables relate to each other: </a:t>
            </a:r>
          </a:p>
          <a:p>
            <a:pPr lvl="1"/>
            <a:r>
              <a:rPr lang="en-US" dirty="0"/>
              <a:t>the change in money over the change in time, etc. </a:t>
            </a:r>
          </a:p>
        </p:txBody>
      </p:sp>
    </p:spTree>
    <p:extLst>
      <p:ext uri="{BB962C8B-B14F-4D97-AF65-F5344CB8AC3E}">
        <p14:creationId xmlns:p14="http://schemas.microsoft.com/office/powerpoint/2010/main" val="1937369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99F6-A235-4695-B1EA-2A344669CB4A}"/>
              </a:ext>
            </a:extLst>
          </p:cNvPr>
          <p:cNvSpPr>
            <a:spLocks noGrp="1"/>
          </p:cNvSpPr>
          <p:nvPr>
            <p:ph type="title"/>
          </p:nvPr>
        </p:nvSpPr>
        <p:spPr/>
        <p:txBody>
          <a:bodyPr/>
          <a:lstStyle/>
          <a:p>
            <a:r>
              <a:rPr lang="en-US" b="1" dirty="0"/>
              <a:t>Gradient Descent</a:t>
            </a:r>
            <a:endParaRPr lang="en-IL" dirty="0"/>
          </a:p>
        </p:txBody>
      </p:sp>
      <p:sp>
        <p:nvSpPr>
          <p:cNvPr id="3" name="Content Placeholder 2">
            <a:extLst>
              <a:ext uri="{FF2B5EF4-FFF2-40B4-BE49-F238E27FC236}">
                <a16:creationId xmlns:a16="http://schemas.microsoft.com/office/drawing/2014/main" id="{87092581-ACA6-466D-A114-64C927D08D23}"/>
              </a:ext>
            </a:extLst>
          </p:cNvPr>
          <p:cNvSpPr>
            <a:spLocks noGrp="1"/>
          </p:cNvSpPr>
          <p:nvPr>
            <p:ph idx="1"/>
          </p:nvPr>
        </p:nvSpPr>
        <p:spPr/>
        <p:txBody>
          <a:bodyPr>
            <a:normAutofit/>
          </a:bodyPr>
          <a:lstStyle/>
          <a:p>
            <a:r>
              <a:rPr lang="en-US" dirty="0"/>
              <a:t>The slope describes the relationship between the </a:t>
            </a:r>
            <a:r>
              <a:rPr lang="en-US" b="1" dirty="0"/>
              <a:t>network’s error </a:t>
            </a:r>
            <a:r>
              <a:rPr lang="en-US" dirty="0"/>
              <a:t>and a </a:t>
            </a:r>
            <a:r>
              <a:rPr lang="en-US" b="1" dirty="0"/>
              <a:t>single weight </a:t>
            </a:r>
            <a:r>
              <a:rPr lang="en-US" dirty="0"/>
              <a:t>= how does the error vary as the weight is adjusted.</a:t>
            </a:r>
          </a:p>
          <a:p>
            <a:endParaRPr lang="en-US" dirty="0"/>
          </a:p>
          <a:p>
            <a:r>
              <a:rPr lang="en-US" dirty="0"/>
              <a:t>Which weight will produce the least error? Which one correctly represents the signals contained in the input data, and translates them to a correct classification? </a:t>
            </a:r>
            <a:endParaRPr lang="en-IL" dirty="0"/>
          </a:p>
        </p:txBody>
      </p:sp>
      <p:pic>
        <p:nvPicPr>
          <p:cNvPr id="17410" name="Picture 2" descr="Related image">
            <a:extLst>
              <a:ext uri="{FF2B5EF4-FFF2-40B4-BE49-F238E27FC236}">
                <a16:creationId xmlns:a16="http://schemas.microsoft.com/office/drawing/2014/main" id="{EB371933-BC92-4839-B025-BF0428578E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72" b="1577"/>
          <a:stretch/>
        </p:blipFill>
        <p:spPr bwMode="auto">
          <a:xfrm>
            <a:off x="6096000" y="4032000"/>
            <a:ext cx="4995863" cy="27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907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B842426B-13CC-4808-AC6A-003C1B952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366" y="3775530"/>
            <a:ext cx="5277633" cy="3082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7FC7E8-7F76-46E1-9E3D-FDD1482AF619}"/>
              </a:ext>
            </a:extLst>
          </p:cNvPr>
          <p:cNvSpPr>
            <a:spLocks noGrp="1"/>
          </p:cNvSpPr>
          <p:nvPr>
            <p:ph type="title"/>
          </p:nvPr>
        </p:nvSpPr>
        <p:spPr/>
        <p:txBody>
          <a:bodyPr/>
          <a:lstStyle/>
          <a:p>
            <a:r>
              <a:rPr lang="en-US" b="1" dirty="0"/>
              <a:t>Gradient Descent, cont.</a:t>
            </a:r>
            <a:endParaRPr lang="en-IL" dirty="0"/>
          </a:p>
        </p:txBody>
      </p:sp>
      <p:sp>
        <p:nvSpPr>
          <p:cNvPr id="3" name="Content Placeholder 2">
            <a:extLst>
              <a:ext uri="{FF2B5EF4-FFF2-40B4-BE49-F238E27FC236}">
                <a16:creationId xmlns:a16="http://schemas.microsoft.com/office/drawing/2014/main" id="{401C96AF-D062-4A4B-B99A-780AB362CD92}"/>
              </a:ext>
            </a:extLst>
          </p:cNvPr>
          <p:cNvSpPr>
            <a:spLocks noGrp="1"/>
          </p:cNvSpPr>
          <p:nvPr>
            <p:ph idx="1"/>
          </p:nvPr>
        </p:nvSpPr>
        <p:spPr>
          <a:xfrm>
            <a:off x="838199" y="1825625"/>
            <a:ext cx="10725615" cy="4351338"/>
          </a:xfrm>
        </p:spPr>
        <p:txBody>
          <a:bodyPr>
            <a:normAutofit/>
          </a:bodyPr>
          <a:lstStyle/>
          <a:p>
            <a:r>
              <a:rPr lang="en-US" dirty="0"/>
              <a:t>As a neural network learns, it slowly adjusts many weights so that they can </a:t>
            </a:r>
            <a:r>
              <a:rPr lang="en-US" b="1" dirty="0"/>
              <a:t>map</a:t>
            </a:r>
            <a:r>
              <a:rPr lang="en-US" dirty="0"/>
              <a:t> </a:t>
            </a:r>
            <a:r>
              <a:rPr lang="en-US" u="sng" dirty="0"/>
              <a:t>signal</a:t>
            </a:r>
            <a:r>
              <a:rPr lang="en-US" dirty="0"/>
              <a:t> -&gt; </a:t>
            </a:r>
            <a:r>
              <a:rPr lang="en-US" u="sng" dirty="0"/>
              <a:t>meaning</a:t>
            </a:r>
            <a:r>
              <a:rPr lang="en-US" dirty="0"/>
              <a:t> </a:t>
            </a:r>
            <a:r>
              <a:rPr lang="en-US" b="1" dirty="0"/>
              <a:t>correctly</a:t>
            </a:r>
            <a:r>
              <a:rPr lang="en-US" dirty="0"/>
              <a:t>. </a:t>
            </a:r>
          </a:p>
          <a:p>
            <a:r>
              <a:rPr lang="en-US" dirty="0"/>
              <a:t>The relationship between network </a:t>
            </a:r>
            <a:r>
              <a:rPr lang="en-US" i="1" dirty="0"/>
              <a:t>Error </a:t>
            </a:r>
            <a:r>
              <a:rPr lang="en-US" b="1" i="1" dirty="0"/>
              <a:t>E</a:t>
            </a:r>
            <a:r>
              <a:rPr lang="en-US" i="1" dirty="0"/>
              <a:t> </a:t>
            </a:r>
            <a:r>
              <a:rPr lang="en-US" dirty="0"/>
              <a:t>and each of those </a:t>
            </a:r>
            <a:r>
              <a:rPr lang="en-US" i="1" dirty="0"/>
              <a:t>weights </a:t>
            </a:r>
            <a:r>
              <a:rPr lang="en-US" b="1" i="1" dirty="0"/>
              <a:t>w</a:t>
            </a:r>
            <a:r>
              <a:rPr lang="en-US" i="1" dirty="0"/>
              <a:t> </a:t>
            </a:r>
            <a:r>
              <a:rPr lang="en-US" dirty="0"/>
              <a:t>is a derivative, </a:t>
            </a:r>
            <a:r>
              <a:rPr lang="en-US" i="1" dirty="0" err="1"/>
              <a:t>dE</a:t>
            </a:r>
            <a:r>
              <a:rPr lang="en-US" i="1" dirty="0"/>
              <a:t>/</a:t>
            </a:r>
            <a:r>
              <a:rPr lang="en-US" i="1" dirty="0" err="1"/>
              <a:t>dw</a:t>
            </a:r>
            <a:r>
              <a:rPr lang="en-US" dirty="0"/>
              <a:t>, that measures the degree to which a slight change in a weight causes a slight change in the error.</a:t>
            </a:r>
          </a:p>
        </p:txBody>
      </p:sp>
    </p:spTree>
    <p:extLst>
      <p:ext uri="{BB962C8B-B14F-4D97-AF65-F5344CB8AC3E}">
        <p14:creationId xmlns:p14="http://schemas.microsoft.com/office/powerpoint/2010/main" val="185913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C7E8-7F76-46E1-9E3D-FDD1482AF619}"/>
              </a:ext>
            </a:extLst>
          </p:cNvPr>
          <p:cNvSpPr>
            <a:spLocks noGrp="1"/>
          </p:cNvSpPr>
          <p:nvPr>
            <p:ph type="title"/>
          </p:nvPr>
        </p:nvSpPr>
        <p:spPr/>
        <p:txBody>
          <a:bodyPr/>
          <a:lstStyle/>
          <a:p>
            <a:r>
              <a:rPr lang="en-US" b="1" dirty="0"/>
              <a:t>Gradient Descent, cont.</a:t>
            </a:r>
            <a:endParaRPr lang="en-IL" dirty="0"/>
          </a:p>
        </p:txBody>
      </p:sp>
      <p:sp>
        <p:nvSpPr>
          <p:cNvPr id="3" name="Content Placeholder 2">
            <a:extLst>
              <a:ext uri="{FF2B5EF4-FFF2-40B4-BE49-F238E27FC236}">
                <a16:creationId xmlns:a16="http://schemas.microsoft.com/office/drawing/2014/main" id="{401C96AF-D062-4A4B-B99A-780AB362CD92}"/>
              </a:ext>
            </a:extLst>
          </p:cNvPr>
          <p:cNvSpPr>
            <a:spLocks noGrp="1"/>
          </p:cNvSpPr>
          <p:nvPr>
            <p:ph idx="1"/>
          </p:nvPr>
        </p:nvSpPr>
        <p:spPr>
          <a:xfrm>
            <a:off x="838199" y="1825625"/>
            <a:ext cx="10725615" cy="4351338"/>
          </a:xfrm>
        </p:spPr>
        <p:txBody>
          <a:bodyPr>
            <a:normAutofit/>
          </a:bodyPr>
          <a:lstStyle/>
          <a:p>
            <a:r>
              <a:rPr lang="en-US" dirty="0"/>
              <a:t>Each weight is just one factor in a deep network that involves many transforms; </a:t>
            </a:r>
          </a:p>
          <a:p>
            <a:pPr lvl="1"/>
            <a:r>
              <a:rPr lang="en-US" dirty="0"/>
              <a:t>the signal of the weight passes through activations and sums over several layers, </a:t>
            </a:r>
          </a:p>
          <a:p>
            <a:pPr lvl="1"/>
            <a:r>
              <a:rPr lang="en-US" dirty="0"/>
              <a:t>we use the </a:t>
            </a:r>
            <a:r>
              <a:rPr lang="en-US" b="1" i="1" dirty="0"/>
              <a:t>chain rule</a:t>
            </a:r>
            <a:r>
              <a:rPr lang="en-US" dirty="0"/>
              <a:t> of calculus to march back through the networks activations and outputs and finally arrive at the weight in question, and its relationship to overall error.</a:t>
            </a:r>
            <a:endParaRPr lang="en-IL" dirty="0"/>
          </a:p>
        </p:txBody>
      </p:sp>
      <p:pic>
        <p:nvPicPr>
          <p:cNvPr id="4" name="Picture 3">
            <a:extLst>
              <a:ext uri="{FF2B5EF4-FFF2-40B4-BE49-F238E27FC236}">
                <a16:creationId xmlns:a16="http://schemas.microsoft.com/office/drawing/2014/main" id="{797DAC0A-556E-494C-89F7-78B7DA82DFED}"/>
              </a:ext>
            </a:extLst>
          </p:cNvPr>
          <p:cNvPicPr>
            <a:picLocks noChangeAspect="1"/>
          </p:cNvPicPr>
          <p:nvPr/>
        </p:nvPicPr>
        <p:blipFill>
          <a:blip r:embed="rId2"/>
          <a:stretch>
            <a:fillRect/>
          </a:stretch>
        </p:blipFill>
        <p:spPr>
          <a:xfrm>
            <a:off x="5117129" y="4787539"/>
            <a:ext cx="1734607" cy="797201"/>
          </a:xfrm>
          <a:prstGeom prst="rect">
            <a:avLst/>
          </a:prstGeom>
        </p:spPr>
      </p:pic>
    </p:spTree>
    <p:extLst>
      <p:ext uri="{BB962C8B-B14F-4D97-AF65-F5344CB8AC3E}">
        <p14:creationId xmlns:p14="http://schemas.microsoft.com/office/powerpoint/2010/main" val="3260444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62AC-5706-41AD-A1FF-C08390B0E742}"/>
              </a:ext>
            </a:extLst>
          </p:cNvPr>
          <p:cNvSpPr>
            <a:spLocks noGrp="1"/>
          </p:cNvSpPr>
          <p:nvPr>
            <p:ph type="title"/>
          </p:nvPr>
        </p:nvSpPr>
        <p:spPr/>
        <p:txBody>
          <a:bodyPr/>
          <a:lstStyle/>
          <a:p>
            <a:r>
              <a:rPr lang="en-US" dirty="0"/>
              <a:t>Chain rule</a:t>
            </a:r>
            <a:endParaRPr lang="en-IL" dirty="0"/>
          </a:p>
        </p:txBody>
      </p:sp>
      <p:sp>
        <p:nvSpPr>
          <p:cNvPr id="3" name="Content Placeholder 2">
            <a:extLst>
              <a:ext uri="{FF2B5EF4-FFF2-40B4-BE49-F238E27FC236}">
                <a16:creationId xmlns:a16="http://schemas.microsoft.com/office/drawing/2014/main" id="{0DC13BAC-A26A-46AE-9298-354900525F85}"/>
              </a:ext>
            </a:extLst>
          </p:cNvPr>
          <p:cNvSpPr>
            <a:spLocks noGrp="1"/>
          </p:cNvSpPr>
          <p:nvPr>
            <p:ph idx="1"/>
          </p:nvPr>
        </p:nvSpPr>
        <p:spPr>
          <a:xfrm>
            <a:off x="838200" y="1825625"/>
            <a:ext cx="10515600" cy="4667250"/>
          </a:xfrm>
        </p:spPr>
        <p:txBody>
          <a:bodyPr>
            <a:normAutofit fontScale="92500"/>
          </a:bodyPr>
          <a:lstStyle/>
          <a:p>
            <a:r>
              <a:rPr lang="en-US" dirty="0"/>
              <a:t>In a feedforward network, the relationship between the net’s error and a single weight will look something like this:</a:t>
            </a:r>
          </a:p>
          <a:p>
            <a:endParaRPr lang="en-US" dirty="0"/>
          </a:p>
          <a:p>
            <a:endParaRPr lang="en-US" dirty="0"/>
          </a:p>
          <a:p>
            <a:r>
              <a:rPr lang="en-US" dirty="0"/>
              <a:t>Given two variables, </a:t>
            </a:r>
            <a:r>
              <a:rPr lang="en-US" b="1" i="1" dirty="0"/>
              <a:t>Error</a:t>
            </a:r>
            <a:r>
              <a:rPr lang="en-US" i="1" dirty="0"/>
              <a:t> </a:t>
            </a:r>
            <a:r>
              <a:rPr lang="en-US" dirty="0"/>
              <a:t>and </a:t>
            </a:r>
            <a:r>
              <a:rPr lang="en-US" b="1" i="1" dirty="0"/>
              <a:t>weight</a:t>
            </a:r>
            <a:r>
              <a:rPr lang="en-US" dirty="0"/>
              <a:t>, that are mediated by a third variable, </a:t>
            </a:r>
            <a:r>
              <a:rPr lang="en-US" b="1" i="1" dirty="0"/>
              <a:t>activation</a:t>
            </a:r>
            <a:r>
              <a:rPr lang="en-US" dirty="0"/>
              <a:t>, you can calculate how a change in </a:t>
            </a:r>
            <a:r>
              <a:rPr lang="en-US" i="1" dirty="0"/>
              <a:t>weight </a:t>
            </a:r>
            <a:r>
              <a:rPr lang="en-US" dirty="0"/>
              <a:t>affects a change in </a:t>
            </a:r>
            <a:r>
              <a:rPr lang="en-US" i="1" dirty="0"/>
              <a:t>Error </a:t>
            </a:r>
            <a:r>
              <a:rPr lang="en-US" dirty="0"/>
              <a:t>by </a:t>
            </a:r>
          </a:p>
          <a:p>
            <a:pPr marL="914400" lvl="1" indent="-457200">
              <a:buFont typeface="+mj-lt"/>
              <a:buAutoNum type="arabicPeriod"/>
            </a:pPr>
            <a:r>
              <a:rPr lang="en-US" dirty="0"/>
              <a:t>calculating how a change in </a:t>
            </a:r>
            <a:r>
              <a:rPr lang="en-US" i="1" dirty="0"/>
              <a:t>activation </a:t>
            </a:r>
            <a:r>
              <a:rPr lang="en-US" dirty="0"/>
              <a:t>affects a change in </a:t>
            </a:r>
            <a:r>
              <a:rPr lang="en-US" i="1" dirty="0"/>
              <a:t>Error</a:t>
            </a:r>
            <a:r>
              <a:rPr lang="en-US" dirty="0"/>
              <a:t>, and </a:t>
            </a:r>
          </a:p>
          <a:p>
            <a:pPr marL="914400" lvl="1" indent="-457200">
              <a:buFont typeface="+mj-lt"/>
              <a:buAutoNum type="arabicPeriod"/>
            </a:pPr>
            <a:r>
              <a:rPr lang="en-US" dirty="0"/>
              <a:t>how a change in </a:t>
            </a:r>
            <a:r>
              <a:rPr lang="en-US" i="1" dirty="0"/>
              <a:t>weight </a:t>
            </a:r>
            <a:r>
              <a:rPr lang="en-US" dirty="0"/>
              <a:t>affects a change in </a:t>
            </a:r>
            <a:r>
              <a:rPr lang="en-US" i="1" dirty="0"/>
              <a:t>activation</a:t>
            </a:r>
            <a:r>
              <a:rPr lang="en-US" dirty="0"/>
              <a:t>.</a:t>
            </a:r>
          </a:p>
          <a:p>
            <a:r>
              <a:rPr lang="en-US" dirty="0"/>
              <a:t>The essence of learning in DL is – </a:t>
            </a:r>
            <a:r>
              <a:rPr lang="en-US" b="1" i="1" dirty="0">
                <a:solidFill>
                  <a:srgbClr val="C00000"/>
                </a:solidFill>
              </a:rPr>
              <a:t>adjusting a model’s weights in response to the error</a:t>
            </a:r>
            <a:r>
              <a:rPr lang="en-US" dirty="0"/>
              <a:t> it produces, until you can’t reduce the error any more.</a:t>
            </a:r>
            <a:endParaRPr lang="en-IL" dirty="0"/>
          </a:p>
        </p:txBody>
      </p:sp>
      <p:pic>
        <p:nvPicPr>
          <p:cNvPr id="5" name="Picture 4">
            <a:extLst>
              <a:ext uri="{FF2B5EF4-FFF2-40B4-BE49-F238E27FC236}">
                <a16:creationId xmlns:a16="http://schemas.microsoft.com/office/drawing/2014/main" id="{03CF0FA0-09C5-47B2-A6C9-81585F46B1D2}"/>
              </a:ext>
            </a:extLst>
          </p:cNvPr>
          <p:cNvPicPr>
            <a:picLocks noChangeAspect="1"/>
          </p:cNvPicPr>
          <p:nvPr/>
        </p:nvPicPr>
        <p:blipFill>
          <a:blip r:embed="rId2"/>
          <a:stretch>
            <a:fillRect/>
          </a:stretch>
        </p:blipFill>
        <p:spPr>
          <a:xfrm>
            <a:off x="4075050" y="2733549"/>
            <a:ext cx="4041900" cy="695451"/>
          </a:xfrm>
          <a:prstGeom prst="rect">
            <a:avLst/>
          </a:prstGeom>
        </p:spPr>
      </p:pic>
    </p:spTree>
    <p:extLst>
      <p:ext uri="{BB962C8B-B14F-4D97-AF65-F5344CB8AC3E}">
        <p14:creationId xmlns:p14="http://schemas.microsoft.com/office/powerpoint/2010/main" val="3302013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8258-DA36-4C55-B409-14F2B99F6659}"/>
              </a:ext>
            </a:extLst>
          </p:cNvPr>
          <p:cNvSpPr>
            <a:spLocks noGrp="1"/>
          </p:cNvSpPr>
          <p:nvPr>
            <p:ph type="title"/>
          </p:nvPr>
        </p:nvSpPr>
        <p:spPr/>
        <p:txBody>
          <a:bodyPr/>
          <a:lstStyle/>
          <a:p>
            <a:r>
              <a:rPr lang="en-US" b="1" dirty="0"/>
              <a:t>Optimization Algorithms</a:t>
            </a:r>
            <a:endParaRPr lang="en-IL" dirty="0"/>
          </a:p>
        </p:txBody>
      </p:sp>
      <p:sp>
        <p:nvSpPr>
          <p:cNvPr id="3" name="Content Placeholder 2">
            <a:extLst>
              <a:ext uri="{FF2B5EF4-FFF2-40B4-BE49-F238E27FC236}">
                <a16:creationId xmlns:a16="http://schemas.microsoft.com/office/drawing/2014/main" id="{E6891293-577B-4BC6-96F5-90095D5C63AB}"/>
              </a:ext>
            </a:extLst>
          </p:cNvPr>
          <p:cNvSpPr>
            <a:spLocks noGrp="1"/>
          </p:cNvSpPr>
          <p:nvPr>
            <p:ph idx="1"/>
          </p:nvPr>
        </p:nvSpPr>
        <p:spPr/>
        <p:txBody>
          <a:bodyPr>
            <a:normAutofit fontScale="77500" lnSpcReduction="20000"/>
          </a:bodyPr>
          <a:lstStyle/>
          <a:p>
            <a:pPr marL="0" indent="0">
              <a:buNone/>
            </a:pPr>
            <a:r>
              <a:rPr lang="en-US" dirty="0"/>
              <a:t>Some examples of optimization algorithms include:</a:t>
            </a:r>
          </a:p>
          <a:p>
            <a:r>
              <a:rPr lang="en-US" dirty="0"/>
              <a:t>ADADELTA</a:t>
            </a:r>
          </a:p>
          <a:p>
            <a:r>
              <a:rPr lang="en-US" dirty="0"/>
              <a:t>ADAGRAD</a:t>
            </a:r>
          </a:p>
          <a:p>
            <a:r>
              <a:rPr lang="en-US" dirty="0"/>
              <a:t>ADAM</a:t>
            </a:r>
          </a:p>
          <a:p>
            <a:r>
              <a:rPr lang="en-US" dirty="0"/>
              <a:t>NESTEROVS</a:t>
            </a:r>
          </a:p>
          <a:p>
            <a:r>
              <a:rPr lang="en-US" dirty="0"/>
              <a:t>NONE</a:t>
            </a:r>
          </a:p>
          <a:p>
            <a:r>
              <a:rPr lang="en-US" dirty="0"/>
              <a:t>RMSPROP</a:t>
            </a:r>
          </a:p>
          <a:p>
            <a:r>
              <a:rPr lang="en-US" dirty="0"/>
              <a:t>SGD</a:t>
            </a:r>
          </a:p>
          <a:p>
            <a:r>
              <a:rPr lang="en-US" dirty="0"/>
              <a:t>CONJUGATE GRADIENT</a:t>
            </a:r>
          </a:p>
          <a:p>
            <a:r>
              <a:rPr lang="en-US" dirty="0"/>
              <a:t>HESSIAN FREE</a:t>
            </a:r>
          </a:p>
          <a:p>
            <a:r>
              <a:rPr lang="en-US" dirty="0"/>
              <a:t>LBFGS</a:t>
            </a:r>
          </a:p>
          <a:p>
            <a:r>
              <a:rPr lang="en-US" dirty="0"/>
              <a:t>LINE GRADIENT DESCENT</a:t>
            </a:r>
            <a:endParaRPr lang="en-IL" dirty="0"/>
          </a:p>
        </p:txBody>
      </p:sp>
    </p:spTree>
    <p:extLst>
      <p:ext uri="{BB962C8B-B14F-4D97-AF65-F5344CB8AC3E}">
        <p14:creationId xmlns:p14="http://schemas.microsoft.com/office/powerpoint/2010/main" val="159224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153B-6EA3-47C4-8FB4-7D25EA29B049}"/>
              </a:ext>
            </a:extLst>
          </p:cNvPr>
          <p:cNvSpPr>
            <a:spLocks noGrp="1"/>
          </p:cNvSpPr>
          <p:nvPr>
            <p:ph type="title"/>
          </p:nvPr>
        </p:nvSpPr>
        <p:spPr/>
        <p:txBody>
          <a:bodyPr/>
          <a:lstStyle/>
          <a:p>
            <a:r>
              <a:rPr lang="en-US" b="1" dirty="0"/>
              <a:t>Activation Functions</a:t>
            </a:r>
            <a:endParaRPr lang="en-IL" dirty="0"/>
          </a:p>
        </p:txBody>
      </p:sp>
      <p:sp>
        <p:nvSpPr>
          <p:cNvPr id="3" name="Content Placeholder 2">
            <a:extLst>
              <a:ext uri="{FF2B5EF4-FFF2-40B4-BE49-F238E27FC236}">
                <a16:creationId xmlns:a16="http://schemas.microsoft.com/office/drawing/2014/main" id="{A1B24B5E-BF1A-438D-B8E0-3FB847167285}"/>
              </a:ext>
            </a:extLst>
          </p:cNvPr>
          <p:cNvSpPr>
            <a:spLocks noGrp="1"/>
          </p:cNvSpPr>
          <p:nvPr>
            <p:ph idx="1"/>
          </p:nvPr>
        </p:nvSpPr>
        <p:spPr>
          <a:xfrm>
            <a:off x="673768" y="1825625"/>
            <a:ext cx="10680032" cy="4667250"/>
          </a:xfrm>
        </p:spPr>
        <p:txBody>
          <a:bodyPr>
            <a:normAutofit fontScale="62500" lnSpcReduction="20000"/>
          </a:bodyPr>
          <a:lstStyle/>
          <a:p>
            <a:pPr marL="0" indent="0">
              <a:buNone/>
            </a:pPr>
            <a:r>
              <a:rPr lang="en-US" dirty="0"/>
              <a:t>The activation function determines what output a node will generate base upon its input. Usually, the activation function is set at the layer level and applies to all neurons in that layer. Some examples include:</a:t>
            </a:r>
          </a:p>
          <a:p>
            <a:r>
              <a:rPr lang="en-US" dirty="0"/>
              <a:t>CUBE</a:t>
            </a:r>
          </a:p>
          <a:p>
            <a:r>
              <a:rPr lang="en-US" dirty="0"/>
              <a:t>ELU</a:t>
            </a:r>
          </a:p>
          <a:p>
            <a:r>
              <a:rPr lang="en-US" dirty="0"/>
              <a:t>HARDSIGMOID</a:t>
            </a:r>
          </a:p>
          <a:p>
            <a:r>
              <a:rPr lang="en-US" dirty="0"/>
              <a:t>HARDTANH</a:t>
            </a:r>
          </a:p>
          <a:p>
            <a:r>
              <a:rPr lang="en-US" dirty="0"/>
              <a:t>IDENTITY</a:t>
            </a:r>
          </a:p>
          <a:p>
            <a:r>
              <a:rPr lang="en-US" dirty="0"/>
              <a:t>LEAKYRELU</a:t>
            </a:r>
          </a:p>
          <a:p>
            <a:r>
              <a:rPr lang="en-US" dirty="0"/>
              <a:t>RATIONALTANH</a:t>
            </a:r>
          </a:p>
          <a:p>
            <a:r>
              <a:rPr lang="en-US" b="1" dirty="0"/>
              <a:t>RELU</a:t>
            </a:r>
          </a:p>
          <a:p>
            <a:r>
              <a:rPr lang="en-US" b="1" dirty="0"/>
              <a:t>SIGMOID</a:t>
            </a:r>
          </a:p>
          <a:p>
            <a:r>
              <a:rPr lang="en-US" b="1" dirty="0"/>
              <a:t>SOFTMAX</a:t>
            </a:r>
          </a:p>
          <a:p>
            <a:r>
              <a:rPr lang="en-US" dirty="0"/>
              <a:t>SOFTPLUS</a:t>
            </a:r>
          </a:p>
          <a:p>
            <a:r>
              <a:rPr lang="en-US" dirty="0"/>
              <a:t>SOFTSIGN</a:t>
            </a:r>
          </a:p>
          <a:p>
            <a:r>
              <a:rPr lang="en-US" dirty="0"/>
              <a:t>TANH</a:t>
            </a:r>
            <a:endParaRPr lang="en-IL" dirty="0"/>
          </a:p>
        </p:txBody>
      </p:sp>
      <p:pic>
        <p:nvPicPr>
          <p:cNvPr id="19458" name="Picture 2" descr="Image result for relu activation function">
            <a:extLst>
              <a:ext uri="{FF2B5EF4-FFF2-40B4-BE49-F238E27FC236}">
                <a16:creationId xmlns:a16="http://schemas.microsoft.com/office/drawing/2014/main" id="{4E2D957A-9345-471E-BC96-1D2406E79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520" y="2655604"/>
            <a:ext cx="6915150" cy="2781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6F59E5-4B30-431A-9367-EB39CD32A513}"/>
              </a:ext>
            </a:extLst>
          </p:cNvPr>
          <p:cNvSpPr/>
          <p:nvPr/>
        </p:nvSpPr>
        <p:spPr>
          <a:xfrm>
            <a:off x="7527526" y="5571841"/>
            <a:ext cx="2758704" cy="369332"/>
          </a:xfrm>
          <a:prstGeom prst="rect">
            <a:avLst/>
          </a:prstGeom>
        </p:spPr>
        <p:txBody>
          <a:bodyPr wrap="none">
            <a:spAutoFit/>
          </a:bodyPr>
          <a:lstStyle/>
          <a:p>
            <a:r>
              <a:rPr lang="en-US" b="1" dirty="0"/>
              <a:t>rectified linear unit</a:t>
            </a:r>
            <a:r>
              <a:rPr lang="en-US" dirty="0"/>
              <a:t> (</a:t>
            </a:r>
            <a:r>
              <a:rPr lang="en-US" b="1" dirty="0" err="1"/>
              <a:t>ReLU</a:t>
            </a:r>
            <a:r>
              <a:rPr lang="en-US" dirty="0"/>
              <a:t>)</a:t>
            </a:r>
            <a:r>
              <a:rPr lang="en-US" dirty="0">
                <a:solidFill>
                  <a:srgbClr val="222222"/>
                </a:solidFill>
                <a:latin typeface="Arial" panose="020B0604020202020204" pitchFamily="34" charset="0"/>
              </a:rPr>
              <a:t> </a:t>
            </a:r>
            <a:endParaRPr lang="en-IL" dirty="0"/>
          </a:p>
        </p:txBody>
      </p:sp>
    </p:spTree>
    <p:extLst>
      <p:ext uri="{BB962C8B-B14F-4D97-AF65-F5344CB8AC3E}">
        <p14:creationId xmlns:p14="http://schemas.microsoft.com/office/powerpoint/2010/main" val="85489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9685-C7BA-4FF1-AD5E-7397844DB815}"/>
              </a:ext>
            </a:extLst>
          </p:cNvPr>
          <p:cNvSpPr>
            <a:spLocks noGrp="1"/>
          </p:cNvSpPr>
          <p:nvPr>
            <p:ph type="title"/>
          </p:nvPr>
        </p:nvSpPr>
        <p:spPr/>
        <p:txBody>
          <a:bodyPr/>
          <a:lstStyle/>
          <a:p>
            <a:r>
              <a:rPr lang="en-US" dirty="0"/>
              <a:t>What kind of problems does deep learning solve? Clustering</a:t>
            </a:r>
            <a:r>
              <a:rPr lang="he-IL" dirty="0"/>
              <a:t>.</a:t>
            </a:r>
            <a:endParaRPr lang="en-IL" dirty="0"/>
          </a:p>
        </p:txBody>
      </p:sp>
      <p:sp>
        <p:nvSpPr>
          <p:cNvPr id="3" name="Content Placeholder 2">
            <a:extLst>
              <a:ext uri="{FF2B5EF4-FFF2-40B4-BE49-F238E27FC236}">
                <a16:creationId xmlns:a16="http://schemas.microsoft.com/office/drawing/2014/main" id="{0FCE4320-D272-41A5-929C-B99DA0A9BB7B}"/>
              </a:ext>
            </a:extLst>
          </p:cNvPr>
          <p:cNvSpPr>
            <a:spLocks noGrp="1"/>
          </p:cNvSpPr>
          <p:nvPr>
            <p:ph idx="1"/>
          </p:nvPr>
        </p:nvSpPr>
        <p:spPr/>
        <p:txBody>
          <a:bodyPr>
            <a:normAutofit/>
          </a:bodyPr>
          <a:lstStyle/>
          <a:p>
            <a:r>
              <a:rPr lang="en-US" sz="3200" dirty="0"/>
              <a:t>Clustering</a:t>
            </a:r>
            <a:r>
              <a:rPr lang="en-US" sz="3200" b="1" dirty="0"/>
              <a:t> </a:t>
            </a:r>
            <a:r>
              <a:rPr lang="en-US" sz="3200" dirty="0"/>
              <a:t>(</a:t>
            </a:r>
            <a:r>
              <a:rPr lang="en-US" sz="3200" i="1" dirty="0"/>
              <a:t>unsupervised learning</a:t>
            </a:r>
            <a:r>
              <a:rPr lang="en-US" sz="3200" dirty="0"/>
              <a:t>) examples</a:t>
            </a:r>
            <a:r>
              <a:rPr lang="en-US" sz="3200" i="1" dirty="0"/>
              <a:t>:</a:t>
            </a:r>
            <a:endParaRPr lang="en-US" sz="3200" dirty="0"/>
          </a:p>
          <a:p>
            <a:pPr lvl="1"/>
            <a:r>
              <a:rPr lang="en-US" sz="2800" b="1" dirty="0"/>
              <a:t>Search</a:t>
            </a:r>
            <a:r>
              <a:rPr lang="en-US" sz="2800" dirty="0"/>
              <a:t>: Comparing documents, images or sounds to surface similar items.</a:t>
            </a:r>
          </a:p>
          <a:p>
            <a:pPr lvl="1"/>
            <a:r>
              <a:rPr lang="en-US" sz="2800" b="1" dirty="0"/>
              <a:t>Anomaly detection</a:t>
            </a:r>
            <a:r>
              <a:rPr lang="en-US" sz="2800" dirty="0"/>
              <a:t>: The flipside of detecting similarities is detecting unusual behavior (for example, fraud).</a:t>
            </a:r>
          </a:p>
          <a:p>
            <a:endParaRPr lang="en-US" sz="3200" dirty="0"/>
          </a:p>
          <a:p>
            <a:r>
              <a:rPr lang="en-US" sz="3200" dirty="0"/>
              <a:t>No need to find labeled data!</a:t>
            </a:r>
          </a:p>
          <a:p>
            <a:pPr marL="0" indent="0">
              <a:buNone/>
            </a:pPr>
            <a:endParaRPr lang="en-IL" dirty="0"/>
          </a:p>
        </p:txBody>
      </p:sp>
    </p:spTree>
    <p:extLst>
      <p:ext uri="{BB962C8B-B14F-4D97-AF65-F5344CB8AC3E}">
        <p14:creationId xmlns:p14="http://schemas.microsoft.com/office/powerpoint/2010/main" val="106826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E124-8109-49C2-BD28-5C8B1F19D26D}"/>
              </a:ext>
            </a:extLst>
          </p:cNvPr>
          <p:cNvSpPr>
            <a:spLocks noGrp="1"/>
          </p:cNvSpPr>
          <p:nvPr>
            <p:ph type="title"/>
          </p:nvPr>
        </p:nvSpPr>
        <p:spPr/>
        <p:txBody>
          <a:bodyPr/>
          <a:lstStyle/>
          <a:p>
            <a:r>
              <a:rPr lang="en-US" b="1" dirty="0"/>
              <a:t>Custom layers, activation functions and loss</a:t>
            </a:r>
            <a:br>
              <a:rPr lang="en-US" b="1" dirty="0"/>
            </a:br>
            <a:r>
              <a:rPr lang="en-US" b="1" dirty="0"/>
              <a:t>functions</a:t>
            </a:r>
            <a:endParaRPr lang="en-IL" dirty="0"/>
          </a:p>
        </p:txBody>
      </p:sp>
      <p:sp>
        <p:nvSpPr>
          <p:cNvPr id="3" name="Content Placeholder 2">
            <a:extLst>
              <a:ext uri="{FF2B5EF4-FFF2-40B4-BE49-F238E27FC236}">
                <a16:creationId xmlns:a16="http://schemas.microsoft.com/office/drawing/2014/main" id="{5C0818E4-A148-4581-B178-6633390426F7}"/>
              </a:ext>
            </a:extLst>
          </p:cNvPr>
          <p:cNvSpPr>
            <a:spLocks noGrp="1"/>
          </p:cNvSpPr>
          <p:nvPr>
            <p:ph idx="1"/>
          </p:nvPr>
        </p:nvSpPr>
        <p:spPr/>
        <p:txBody>
          <a:bodyPr/>
          <a:lstStyle/>
          <a:p>
            <a:r>
              <a:rPr lang="en-US" dirty="0"/>
              <a:t>Most DL platforms support custom </a:t>
            </a:r>
            <a:r>
              <a:rPr lang="en-US" i="1" dirty="0"/>
              <a:t>Layers</a:t>
            </a:r>
            <a:r>
              <a:rPr lang="en-US" dirty="0"/>
              <a:t>, </a:t>
            </a:r>
            <a:r>
              <a:rPr lang="en-US" i="1" dirty="0"/>
              <a:t>Activations</a:t>
            </a:r>
            <a:r>
              <a:rPr lang="en-US" dirty="0"/>
              <a:t> and </a:t>
            </a:r>
            <a:r>
              <a:rPr lang="en-US" i="1" dirty="0"/>
              <a:t>Loss Functions</a:t>
            </a:r>
            <a:endParaRPr lang="en-IL" i="1" dirty="0"/>
          </a:p>
        </p:txBody>
      </p:sp>
    </p:spTree>
    <p:extLst>
      <p:ext uri="{BB962C8B-B14F-4D97-AF65-F5344CB8AC3E}">
        <p14:creationId xmlns:p14="http://schemas.microsoft.com/office/powerpoint/2010/main" val="2782325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4ADB-E1A5-4D44-9CF5-A9FAFFD197EC}"/>
              </a:ext>
            </a:extLst>
          </p:cNvPr>
          <p:cNvSpPr>
            <a:spLocks noGrp="1"/>
          </p:cNvSpPr>
          <p:nvPr>
            <p:ph type="title"/>
          </p:nvPr>
        </p:nvSpPr>
        <p:spPr/>
        <p:txBody>
          <a:bodyPr/>
          <a:lstStyle/>
          <a:p>
            <a:r>
              <a:rPr lang="en-US" b="1" dirty="0"/>
              <a:t>Logistic Regression</a:t>
            </a:r>
            <a:endParaRPr lang="en-IL" dirty="0"/>
          </a:p>
        </p:txBody>
      </p:sp>
      <p:sp>
        <p:nvSpPr>
          <p:cNvPr id="3" name="Content Placeholder 2">
            <a:extLst>
              <a:ext uri="{FF2B5EF4-FFF2-40B4-BE49-F238E27FC236}">
                <a16:creationId xmlns:a16="http://schemas.microsoft.com/office/drawing/2014/main" id="{00051F26-12CF-4C6C-A0A6-64937CA6FA24}"/>
              </a:ext>
            </a:extLst>
          </p:cNvPr>
          <p:cNvSpPr>
            <a:spLocks noGrp="1"/>
          </p:cNvSpPr>
          <p:nvPr>
            <p:ph idx="1"/>
          </p:nvPr>
        </p:nvSpPr>
        <p:spPr/>
        <p:txBody>
          <a:bodyPr>
            <a:normAutofit/>
          </a:bodyPr>
          <a:lstStyle/>
          <a:p>
            <a:r>
              <a:rPr lang="en-US" dirty="0"/>
              <a:t>On a deep NN of many layers, the </a:t>
            </a:r>
            <a:r>
              <a:rPr lang="en-US" b="1" dirty="0">
                <a:solidFill>
                  <a:srgbClr val="C00000"/>
                </a:solidFill>
              </a:rPr>
              <a:t>final layer </a:t>
            </a:r>
            <a:r>
              <a:rPr lang="en-US" dirty="0"/>
              <a:t>has a particular role. </a:t>
            </a:r>
          </a:p>
          <a:p>
            <a:r>
              <a:rPr lang="en-US" dirty="0"/>
              <a:t>When dealing with labeled input, the output layer classifies each example, applying the most likely label.</a:t>
            </a:r>
          </a:p>
          <a:p>
            <a:r>
              <a:rPr lang="en-US" dirty="0"/>
              <a:t>Each node on the output layer represents one label, and that node turns on or off according to the strength of the signal it receives from the previous layer’s input and parameters.</a:t>
            </a:r>
          </a:p>
          <a:p>
            <a:r>
              <a:rPr lang="en-US" dirty="0"/>
              <a:t>Each output node produces two possible outcomes, the binary output values 0 or 1 – </a:t>
            </a:r>
            <a:r>
              <a:rPr lang="en-US" b="1" i="1" dirty="0">
                <a:solidFill>
                  <a:srgbClr val="C00000"/>
                </a:solidFill>
              </a:rPr>
              <a:t>binary classification</a:t>
            </a:r>
          </a:p>
        </p:txBody>
      </p:sp>
    </p:spTree>
    <p:extLst>
      <p:ext uri="{BB962C8B-B14F-4D97-AF65-F5344CB8AC3E}">
        <p14:creationId xmlns:p14="http://schemas.microsoft.com/office/powerpoint/2010/main" val="325439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E549-4F09-4C69-8F8D-557F8459739F}"/>
              </a:ext>
            </a:extLst>
          </p:cNvPr>
          <p:cNvSpPr>
            <a:spLocks noGrp="1"/>
          </p:cNvSpPr>
          <p:nvPr>
            <p:ph type="title"/>
          </p:nvPr>
        </p:nvSpPr>
        <p:spPr/>
        <p:txBody>
          <a:bodyPr/>
          <a:lstStyle/>
          <a:p>
            <a:r>
              <a:rPr lang="en-US" b="1" dirty="0"/>
              <a:t>Logistic Regression, cont.</a:t>
            </a:r>
            <a:endParaRPr lang="en-IL" dirty="0"/>
          </a:p>
        </p:txBody>
      </p:sp>
      <p:sp>
        <p:nvSpPr>
          <p:cNvPr id="3" name="Content Placeholder 2">
            <a:extLst>
              <a:ext uri="{FF2B5EF4-FFF2-40B4-BE49-F238E27FC236}">
                <a16:creationId xmlns:a16="http://schemas.microsoft.com/office/drawing/2014/main" id="{2EB98CF9-9705-418F-9B0F-DA90ED9CD028}"/>
              </a:ext>
            </a:extLst>
          </p:cNvPr>
          <p:cNvSpPr>
            <a:spLocks noGrp="1"/>
          </p:cNvSpPr>
          <p:nvPr>
            <p:ph idx="1"/>
          </p:nvPr>
        </p:nvSpPr>
        <p:spPr/>
        <p:txBody>
          <a:bodyPr>
            <a:normAutofit/>
          </a:bodyPr>
          <a:lstStyle/>
          <a:p>
            <a:r>
              <a:rPr lang="en-US" dirty="0"/>
              <a:t>While NNs working with labeled data produce </a:t>
            </a:r>
            <a:r>
              <a:rPr lang="en-US" b="1" dirty="0"/>
              <a:t>binary output</a:t>
            </a:r>
            <a:r>
              <a:rPr lang="en-US" dirty="0"/>
              <a:t>, the </a:t>
            </a:r>
            <a:r>
              <a:rPr lang="en-US" b="1" dirty="0"/>
              <a:t>input</a:t>
            </a:r>
            <a:r>
              <a:rPr lang="en-US" dirty="0"/>
              <a:t> they receive is often </a:t>
            </a:r>
            <a:r>
              <a:rPr lang="en-US" b="1" dirty="0"/>
              <a:t>continuous</a:t>
            </a:r>
            <a:r>
              <a:rPr lang="en-US" dirty="0"/>
              <a:t>. </a:t>
            </a:r>
          </a:p>
          <a:p>
            <a:r>
              <a:rPr lang="en-US" dirty="0"/>
              <a:t>Example: </a:t>
            </a:r>
          </a:p>
          <a:p>
            <a:pPr lvl="1"/>
            <a:r>
              <a:rPr lang="en-US" dirty="0"/>
              <a:t>a recommendation engine must make a binary decision about whether to serve an ad or not. </a:t>
            </a:r>
          </a:p>
          <a:p>
            <a:pPr lvl="1"/>
            <a:r>
              <a:rPr lang="en-US" dirty="0"/>
              <a:t>the input it bases its decision on could include how much a customer has spent on Amazon in the last week, or how often that customer visits the site.</a:t>
            </a:r>
          </a:p>
          <a:p>
            <a:pPr lvl="1"/>
            <a:r>
              <a:rPr lang="en-US" dirty="0"/>
              <a:t>So, the output layer has to condense signals such as $67.59 spent on diapers, and 15 visits to a website, into a range between 0 and 1; i.e. a probability that a given input should be labeled or not.</a:t>
            </a:r>
            <a:endParaRPr lang="en-IL" dirty="0"/>
          </a:p>
        </p:txBody>
      </p:sp>
    </p:spTree>
    <p:extLst>
      <p:ext uri="{BB962C8B-B14F-4D97-AF65-F5344CB8AC3E}">
        <p14:creationId xmlns:p14="http://schemas.microsoft.com/office/powerpoint/2010/main" val="3560672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A28F-B0AA-4B11-AA2F-D267DBD0467E}"/>
              </a:ext>
            </a:extLst>
          </p:cNvPr>
          <p:cNvSpPr>
            <a:spLocks noGrp="1"/>
          </p:cNvSpPr>
          <p:nvPr>
            <p:ph type="title"/>
          </p:nvPr>
        </p:nvSpPr>
        <p:spPr/>
        <p:txBody>
          <a:bodyPr/>
          <a:lstStyle/>
          <a:p>
            <a:r>
              <a:rPr lang="en-US" b="1" dirty="0"/>
              <a:t>Logistic Regression, cont.</a:t>
            </a:r>
            <a:endParaRPr lang="en-IL" dirty="0"/>
          </a:p>
        </p:txBody>
      </p:sp>
      <p:sp>
        <p:nvSpPr>
          <p:cNvPr id="3" name="Content Placeholder 2">
            <a:extLst>
              <a:ext uri="{FF2B5EF4-FFF2-40B4-BE49-F238E27FC236}">
                <a16:creationId xmlns:a16="http://schemas.microsoft.com/office/drawing/2014/main" id="{2CC45B5B-AD9E-412A-8454-944A9678A314}"/>
              </a:ext>
            </a:extLst>
          </p:cNvPr>
          <p:cNvSpPr>
            <a:spLocks noGrp="1"/>
          </p:cNvSpPr>
          <p:nvPr>
            <p:ph idx="1"/>
          </p:nvPr>
        </p:nvSpPr>
        <p:spPr/>
        <p:txBody>
          <a:bodyPr/>
          <a:lstStyle/>
          <a:p>
            <a:r>
              <a:rPr lang="en-US" dirty="0"/>
              <a:t>The mechanism we use to convert continuous signals into binary output is called logistic regression. </a:t>
            </a:r>
          </a:p>
          <a:p>
            <a:r>
              <a:rPr lang="en-US" dirty="0"/>
              <a:t>LR is used for classification rather than regression in the linear sense that most people are familiar with. </a:t>
            </a:r>
          </a:p>
          <a:p>
            <a:pPr lvl="1"/>
            <a:r>
              <a:rPr lang="en-US" dirty="0"/>
              <a:t>It calculates the probability that a set of inputs match the label.</a:t>
            </a:r>
          </a:p>
          <a:p>
            <a:r>
              <a:rPr lang="en-US" dirty="0"/>
              <a:t>Let’s examine this little formula.</a:t>
            </a:r>
            <a:endParaRPr lang="en-IL" dirty="0"/>
          </a:p>
        </p:txBody>
      </p:sp>
      <p:pic>
        <p:nvPicPr>
          <p:cNvPr id="5" name="Picture 4">
            <a:extLst>
              <a:ext uri="{FF2B5EF4-FFF2-40B4-BE49-F238E27FC236}">
                <a16:creationId xmlns:a16="http://schemas.microsoft.com/office/drawing/2014/main" id="{19E3D637-8243-41FD-B224-47C3124E8F00}"/>
              </a:ext>
            </a:extLst>
          </p:cNvPr>
          <p:cNvPicPr>
            <a:picLocks noChangeAspect="1"/>
          </p:cNvPicPr>
          <p:nvPr/>
        </p:nvPicPr>
        <p:blipFill>
          <a:blip r:embed="rId3"/>
          <a:stretch>
            <a:fillRect/>
          </a:stretch>
        </p:blipFill>
        <p:spPr>
          <a:xfrm>
            <a:off x="4379923" y="4660058"/>
            <a:ext cx="2348136" cy="962412"/>
          </a:xfrm>
          <a:prstGeom prst="rect">
            <a:avLst/>
          </a:prstGeom>
        </p:spPr>
      </p:pic>
    </p:spTree>
    <p:extLst>
      <p:ext uri="{BB962C8B-B14F-4D97-AF65-F5344CB8AC3E}">
        <p14:creationId xmlns:p14="http://schemas.microsoft.com/office/powerpoint/2010/main" val="2608684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5F23-FACD-4615-94E4-D1AF138D3F60}"/>
              </a:ext>
            </a:extLst>
          </p:cNvPr>
          <p:cNvSpPr>
            <a:spLocks noGrp="1"/>
          </p:cNvSpPr>
          <p:nvPr>
            <p:ph type="title"/>
          </p:nvPr>
        </p:nvSpPr>
        <p:spPr/>
        <p:txBody>
          <a:bodyPr/>
          <a:lstStyle/>
          <a:p>
            <a:r>
              <a:rPr lang="en-US" b="1" dirty="0"/>
              <a:t>Logistic Regression, cont.</a:t>
            </a:r>
            <a:endParaRPr lang="en-IL" dirty="0"/>
          </a:p>
        </p:txBody>
      </p:sp>
      <p:sp>
        <p:nvSpPr>
          <p:cNvPr id="3" name="Content Placeholder 2">
            <a:extLst>
              <a:ext uri="{FF2B5EF4-FFF2-40B4-BE49-F238E27FC236}">
                <a16:creationId xmlns:a16="http://schemas.microsoft.com/office/drawing/2014/main" id="{27C9C169-CFEF-487C-8C59-EF7F3CB47ED4}"/>
              </a:ext>
            </a:extLst>
          </p:cNvPr>
          <p:cNvSpPr>
            <a:spLocks noGrp="1"/>
          </p:cNvSpPr>
          <p:nvPr>
            <p:ph idx="1"/>
          </p:nvPr>
        </p:nvSpPr>
        <p:spPr/>
        <p:txBody>
          <a:bodyPr>
            <a:normAutofit/>
          </a:bodyPr>
          <a:lstStyle/>
          <a:p>
            <a:r>
              <a:rPr lang="en-US" dirty="0"/>
              <a:t>For continuous inputs to be expressed as probabilities, they must output positive results. </a:t>
            </a:r>
          </a:p>
          <a:p>
            <a:pPr lvl="1"/>
            <a:r>
              <a:rPr lang="en-US" dirty="0"/>
              <a:t>That’s why you see input as the exponent of </a:t>
            </a:r>
            <a:r>
              <a:rPr lang="en-US" i="1" dirty="0"/>
              <a:t>e </a:t>
            </a:r>
            <a:r>
              <a:rPr lang="en-US" dirty="0"/>
              <a:t>in the denominator – because exponents force our results to be greater than zero. </a:t>
            </a:r>
          </a:p>
          <a:p>
            <a:r>
              <a:rPr lang="en-US" dirty="0"/>
              <a:t>Now consider the relationship of </a:t>
            </a:r>
            <a:r>
              <a:rPr lang="en-US" i="1" dirty="0"/>
              <a:t>e</a:t>
            </a:r>
            <a:r>
              <a:rPr lang="en-US" dirty="0"/>
              <a:t>’s exponent to the fraction 1/1, that is the ceiling of a probability, beyond which our results can’t go without being absurd. </a:t>
            </a:r>
          </a:p>
        </p:txBody>
      </p:sp>
      <p:pic>
        <p:nvPicPr>
          <p:cNvPr id="4" name="Picture 3">
            <a:extLst>
              <a:ext uri="{FF2B5EF4-FFF2-40B4-BE49-F238E27FC236}">
                <a16:creationId xmlns:a16="http://schemas.microsoft.com/office/drawing/2014/main" id="{34CDC856-EF3C-4A7B-96C4-0EB01FA49FC6}"/>
              </a:ext>
            </a:extLst>
          </p:cNvPr>
          <p:cNvPicPr>
            <a:picLocks noChangeAspect="1"/>
          </p:cNvPicPr>
          <p:nvPr/>
        </p:nvPicPr>
        <p:blipFill>
          <a:blip r:embed="rId2"/>
          <a:stretch>
            <a:fillRect/>
          </a:stretch>
        </p:blipFill>
        <p:spPr>
          <a:xfrm>
            <a:off x="8384033" y="546700"/>
            <a:ext cx="2348136" cy="962412"/>
          </a:xfrm>
          <a:prstGeom prst="rect">
            <a:avLst/>
          </a:prstGeom>
        </p:spPr>
      </p:pic>
    </p:spTree>
    <p:extLst>
      <p:ext uri="{BB962C8B-B14F-4D97-AF65-F5344CB8AC3E}">
        <p14:creationId xmlns:p14="http://schemas.microsoft.com/office/powerpoint/2010/main" val="2541592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5F23-FACD-4615-94E4-D1AF138D3F60}"/>
              </a:ext>
            </a:extLst>
          </p:cNvPr>
          <p:cNvSpPr>
            <a:spLocks noGrp="1"/>
          </p:cNvSpPr>
          <p:nvPr>
            <p:ph type="title"/>
          </p:nvPr>
        </p:nvSpPr>
        <p:spPr/>
        <p:txBody>
          <a:bodyPr/>
          <a:lstStyle/>
          <a:p>
            <a:r>
              <a:rPr lang="en-US" b="1" dirty="0"/>
              <a:t>Logistic Regression, cont.</a:t>
            </a:r>
            <a:endParaRPr lang="en-IL" dirty="0"/>
          </a:p>
        </p:txBody>
      </p:sp>
      <p:sp>
        <p:nvSpPr>
          <p:cNvPr id="3" name="Content Placeholder 2">
            <a:extLst>
              <a:ext uri="{FF2B5EF4-FFF2-40B4-BE49-F238E27FC236}">
                <a16:creationId xmlns:a16="http://schemas.microsoft.com/office/drawing/2014/main" id="{27C9C169-CFEF-487C-8C59-EF7F3CB47ED4}"/>
              </a:ext>
            </a:extLst>
          </p:cNvPr>
          <p:cNvSpPr>
            <a:spLocks noGrp="1"/>
          </p:cNvSpPr>
          <p:nvPr>
            <p:ph idx="1"/>
          </p:nvPr>
        </p:nvSpPr>
        <p:spPr/>
        <p:txBody>
          <a:bodyPr>
            <a:normAutofit/>
          </a:bodyPr>
          <a:lstStyle/>
          <a:p>
            <a:r>
              <a:rPr lang="en-US" sz="2400" dirty="0"/>
              <a:t>As the input </a:t>
            </a:r>
            <a:r>
              <a:rPr lang="en-US" sz="2400" i="1" dirty="0"/>
              <a:t>x </a:t>
            </a:r>
            <a:r>
              <a:rPr lang="en-US" sz="2400" dirty="0"/>
              <a:t>that triggers a label grows, the expression </a:t>
            </a:r>
            <a:r>
              <a:rPr lang="en-US" sz="2400" i="1" dirty="0"/>
              <a:t>e to the x </a:t>
            </a:r>
            <a:r>
              <a:rPr lang="en-US" sz="2400" dirty="0"/>
              <a:t>shrinks toward 0, leaving us with the fraction 1/1, or 100%, which means we approach (without ever quite reaching) absolute certainty that the label applies. </a:t>
            </a:r>
          </a:p>
          <a:p>
            <a:endParaRPr lang="en-US" sz="2400" dirty="0"/>
          </a:p>
          <a:p>
            <a:r>
              <a:rPr lang="en-US" sz="2400" dirty="0"/>
              <a:t>Input that correlates negatively with your output will have its value flipped by the negative sign on </a:t>
            </a:r>
            <a:r>
              <a:rPr lang="en-US" sz="2400" i="1" dirty="0"/>
              <a:t>e</a:t>
            </a:r>
            <a:r>
              <a:rPr lang="en-US" sz="2400" dirty="0"/>
              <a:t>’s exponent, and as that negative signal grows, the quantity </a:t>
            </a:r>
            <a:r>
              <a:rPr lang="en-US" sz="2400" i="1" dirty="0"/>
              <a:t>e to the x </a:t>
            </a:r>
            <a:r>
              <a:rPr lang="en-US" sz="2400" dirty="0"/>
              <a:t>becomes larger, pushing the entire fraction ever closer to zero.</a:t>
            </a:r>
            <a:endParaRPr lang="en-IL" sz="2400" dirty="0"/>
          </a:p>
        </p:txBody>
      </p:sp>
      <p:pic>
        <p:nvPicPr>
          <p:cNvPr id="4" name="Picture 3">
            <a:extLst>
              <a:ext uri="{FF2B5EF4-FFF2-40B4-BE49-F238E27FC236}">
                <a16:creationId xmlns:a16="http://schemas.microsoft.com/office/drawing/2014/main" id="{34CDC856-EF3C-4A7B-96C4-0EB01FA49FC6}"/>
              </a:ext>
            </a:extLst>
          </p:cNvPr>
          <p:cNvPicPr>
            <a:picLocks noChangeAspect="1"/>
          </p:cNvPicPr>
          <p:nvPr/>
        </p:nvPicPr>
        <p:blipFill>
          <a:blip r:embed="rId2"/>
          <a:stretch>
            <a:fillRect/>
          </a:stretch>
        </p:blipFill>
        <p:spPr>
          <a:xfrm>
            <a:off x="8384033" y="546700"/>
            <a:ext cx="2348136" cy="962412"/>
          </a:xfrm>
          <a:prstGeom prst="rect">
            <a:avLst/>
          </a:prstGeom>
        </p:spPr>
      </p:pic>
    </p:spTree>
    <p:extLst>
      <p:ext uri="{BB962C8B-B14F-4D97-AF65-F5344CB8AC3E}">
        <p14:creationId xmlns:p14="http://schemas.microsoft.com/office/powerpoint/2010/main" val="3236425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0EB6-F7D4-47CF-AFC8-195482D71440}"/>
              </a:ext>
            </a:extLst>
          </p:cNvPr>
          <p:cNvSpPr>
            <a:spLocks noGrp="1"/>
          </p:cNvSpPr>
          <p:nvPr>
            <p:ph type="title"/>
          </p:nvPr>
        </p:nvSpPr>
        <p:spPr/>
        <p:txBody>
          <a:bodyPr/>
          <a:lstStyle/>
          <a:p>
            <a:r>
              <a:rPr lang="en-US" b="1" dirty="0"/>
              <a:t>Logistic Regression, cont.</a:t>
            </a:r>
            <a:endParaRPr lang="en-IL" dirty="0"/>
          </a:p>
        </p:txBody>
      </p:sp>
      <p:sp>
        <p:nvSpPr>
          <p:cNvPr id="3" name="Content Placeholder 2">
            <a:extLst>
              <a:ext uri="{FF2B5EF4-FFF2-40B4-BE49-F238E27FC236}">
                <a16:creationId xmlns:a16="http://schemas.microsoft.com/office/drawing/2014/main" id="{EF14C661-6538-4633-9374-5078784EEA43}"/>
              </a:ext>
            </a:extLst>
          </p:cNvPr>
          <p:cNvSpPr>
            <a:spLocks noGrp="1"/>
          </p:cNvSpPr>
          <p:nvPr>
            <p:ph idx="1"/>
          </p:nvPr>
        </p:nvSpPr>
        <p:spPr/>
        <p:txBody>
          <a:bodyPr>
            <a:normAutofit/>
          </a:bodyPr>
          <a:lstStyle/>
          <a:p>
            <a:r>
              <a:rPr lang="en-US" dirty="0"/>
              <a:t> </a:t>
            </a:r>
            <a:r>
              <a:rPr lang="en-US" i="1" dirty="0"/>
              <a:t>x </a:t>
            </a:r>
            <a:r>
              <a:rPr lang="en-US" dirty="0"/>
              <a:t>as the exponent = sum of the products of all the weights and their corresponding inputs – the total signal passing through your net.</a:t>
            </a:r>
          </a:p>
          <a:p>
            <a:pPr lvl="1"/>
            <a:r>
              <a:rPr lang="en-US" dirty="0"/>
              <a:t>That’s what you’re feeding into the logistic regression layer at the output layer of a NN classifier.</a:t>
            </a:r>
          </a:p>
          <a:p>
            <a:r>
              <a:rPr lang="en-US" dirty="0"/>
              <a:t>With this layer, we can set a decision threshold above which an example is labeled 1, and below which it is not. </a:t>
            </a:r>
          </a:p>
          <a:p>
            <a:pPr lvl="1"/>
            <a:r>
              <a:rPr lang="en-US" dirty="0"/>
              <a:t>a low threshold will increase the number of FPs, and a higher one will increase the number of FNs– depending on which side you would like to err.</a:t>
            </a:r>
            <a:endParaRPr lang="en-IL" dirty="0"/>
          </a:p>
        </p:txBody>
      </p:sp>
    </p:spTree>
    <p:extLst>
      <p:ext uri="{BB962C8B-B14F-4D97-AF65-F5344CB8AC3E}">
        <p14:creationId xmlns:p14="http://schemas.microsoft.com/office/powerpoint/2010/main" val="4069504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C32D-DDE9-49E9-AC52-406991A7C3B3}"/>
              </a:ext>
            </a:extLst>
          </p:cNvPr>
          <p:cNvSpPr>
            <a:spLocks noGrp="1"/>
          </p:cNvSpPr>
          <p:nvPr>
            <p:ph type="title"/>
          </p:nvPr>
        </p:nvSpPr>
        <p:spPr/>
        <p:txBody>
          <a:bodyPr/>
          <a:lstStyle/>
          <a:p>
            <a:r>
              <a:rPr lang="en-US" b="1" dirty="0"/>
              <a:t>Loss Functions</a:t>
            </a:r>
            <a:endParaRPr lang="en-IL" dirty="0"/>
          </a:p>
        </p:txBody>
      </p:sp>
      <p:sp>
        <p:nvSpPr>
          <p:cNvPr id="3" name="Content Placeholder 2">
            <a:extLst>
              <a:ext uri="{FF2B5EF4-FFF2-40B4-BE49-F238E27FC236}">
                <a16:creationId xmlns:a16="http://schemas.microsoft.com/office/drawing/2014/main" id="{CC365CC1-691F-4F41-8D4F-BB17EA099C6F}"/>
              </a:ext>
            </a:extLst>
          </p:cNvPr>
          <p:cNvSpPr>
            <a:spLocks noGrp="1"/>
          </p:cNvSpPr>
          <p:nvPr>
            <p:ph idx="1"/>
          </p:nvPr>
        </p:nvSpPr>
        <p:spPr/>
        <p:txBody>
          <a:bodyPr/>
          <a:lstStyle/>
          <a:p>
            <a:pPr marL="0" indent="0">
              <a:buNone/>
            </a:pPr>
            <a:r>
              <a:rPr lang="en-US" dirty="0"/>
              <a:t>The following Loss Functions exist:</a:t>
            </a:r>
          </a:p>
          <a:p>
            <a:r>
              <a:rPr lang="en-US" dirty="0"/>
              <a:t>MSE: Mean Squared Error: Linear Regression</a:t>
            </a:r>
          </a:p>
          <a:p>
            <a:r>
              <a:rPr lang="en-US" dirty="0"/>
              <a:t>EXPLL: Exponential log likelihood: Poisson Regression</a:t>
            </a:r>
          </a:p>
          <a:p>
            <a:r>
              <a:rPr lang="en-US" dirty="0"/>
              <a:t>XENT: Cross Entropy: Binary Classification</a:t>
            </a:r>
          </a:p>
          <a:p>
            <a:r>
              <a:rPr lang="en-US" dirty="0"/>
              <a:t>MCXENT: Multiclass Cross Entropy</a:t>
            </a:r>
          </a:p>
          <a:p>
            <a:r>
              <a:rPr lang="en-US" dirty="0"/>
              <a:t>RMSE_XENT: RMSE Cross Entropy</a:t>
            </a:r>
          </a:p>
          <a:p>
            <a:r>
              <a:rPr lang="en-US" dirty="0"/>
              <a:t>SQUARED_LOSS: Squared Loss</a:t>
            </a:r>
          </a:p>
          <a:p>
            <a:r>
              <a:rPr lang="en-US" dirty="0"/>
              <a:t>NEGATIVELOGLIKELIHOOD: Negative Log Likelihood</a:t>
            </a:r>
            <a:endParaRPr lang="en-IL" dirty="0"/>
          </a:p>
        </p:txBody>
      </p:sp>
    </p:spTree>
    <p:extLst>
      <p:ext uri="{BB962C8B-B14F-4D97-AF65-F5344CB8AC3E}">
        <p14:creationId xmlns:p14="http://schemas.microsoft.com/office/powerpoint/2010/main" val="978432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D4D4-E2AC-44F6-BF77-CCE9BE5CE23B}"/>
              </a:ext>
            </a:extLst>
          </p:cNvPr>
          <p:cNvSpPr>
            <a:spLocks noGrp="1"/>
          </p:cNvSpPr>
          <p:nvPr>
            <p:ph type="title"/>
          </p:nvPr>
        </p:nvSpPr>
        <p:spPr/>
        <p:txBody>
          <a:bodyPr>
            <a:normAutofit/>
          </a:bodyPr>
          <a:lstStyle/>
          <a:p>
            <a:r>
              <a:rPr lang="en-US" dirty="0"/>
              <a:t>Cross-entropy error function and logistic regression</a:t>
            </a:r>
            <a:endParaRPr lang="en-IL" dirty="0"/>
          </a:p>
        </p:txBody>
      </p:sp>
      <p:sp>
        <p:nvSpPr>
          <p:cNvPr id="3" name="Content Placeholder 2">
            <a:extLst>
              <a:ext uri="{FF2B5EF4-FFF2-40B4-BE49-F238E27FC236}">
                <a16:creationId xmlns:a16="http://schemas.microsoft.com/office/drawing/2014/main" id="{C7E81C17-86FA-46B2-983C-0C99A6087ADB}"/>
              </a:ext>
            </a:extLst>
          </p:cNvPr>
          <p:cNvSpPr>
            <a:spLocks noGrp="1"/>
          </p:cNvSpPr>
          <p:nvPr>
            <p:ph idx="1"/>
          </p:nvPr>
        </p:nvSpPr>
        <p:spPr>
          <a:xfrm>
            <a:off x="838200" y="1825625"/>
            <a:ext cx="10515600" cy="4351338"/>
          </a:xfrm>
        </p:spPr>
        <p:txBody>
          <a:bodyPr/>
          <a:lstStyle/>
          <a:p>
            <a:r>
              <a:rPr lang="en-US" dirty="0"/>
              <a:t>Cross entropy can be used to define a loss function in machine learning and optimization. The true probability pi s the true label, and the given distribution qi is the predicted value of the current model.</a:t>
            </a:r>
          </a:p>
          <a:p>
            <a:r>
              <a:rPr lang="en-US" dirty="0"/>
              <a:t>More specifically, let us consider </a:t>
            </a:r>
            <a:r>
              <a:rPr lang="en-US" dirty="0">
                <a:hlinkClick r:id="rId2" tooltip="Logistic regression"/>
              </a:rPr>
              <a:t>logistic regression</a:t>
            </a:r>
            <a:r>
              <a:rPr lang="en-US" dirty="0"/>
              <a:t>, which (in its most basic form) deals with classifying a given set of data points into two possible classes generically labelled 0 and 1.</a:t>
            </a:r>
          </a:p>
          <a:p>
            <a:r>
              <a:rPr lang="en-US" dirty="0">
                <a:hlinkClick r:id="rId3"/>
              </a:rPr>
              <a:t>https://en.wikipedia.org/wiki/Cross_entropy</a:t>
            </a:r>
            <a:endParaRPr lang="en-US" dirty="0"/>
          </a:p>
          <a:p>
            <a:pPr marL="0" indent="0">
              <a:buNone/>
            </a:pPr>
            <a:endParaRPr lang="en-US" dirty="0"/>
          </a:p>
          <a:p>
            <a:endParaRPr lang="en-IL" dirty="0"/>
          </a:p>
        </p:txBody>
      </p:sp>
      <p:sp>
        <p:nvSpPr>
          <p:cNvPr id="5" name="AutoShape 2" descr="p_{i}">
            <a:extLst>
              <a:ext uri="{FF2B5EF4-FFF2-40B4-BE49-F238E27FC236}">
                <a16:creationId xmlns:a16="http://schemas.microsoft.com/office/drawing/2014/main" id="{90C5C845-73A4-4B17-8B6F-3F4F71C82080}"/>
              </a:ext>
            </a:extLst>
          </p:cNvPr>
          <p:cNvSpPr>
            <a:spLocks noChangeAspect="1" noChangeArrowheads="1"/>
          </p:cNvSpPr>
          <p:nvPr/>
        </p:nvSpPr>
        <p:spPr bwMode="auto">
          <a:xfrm>
            <a:off x="62071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6" name="AutoShape 3" descr="q_{i}">
            <a:extLst>
              <a:ext uri="{FF2B5EF4-FFF2-40B4-BE49-F238E27FC236}">
                <a16:creationId xmlns:a16="http://schemas.microsoft.com/office/drawing/2014/main" id="{291A5E8D-1B65-4309-A5D8-5C5313DF4280}"/>
              </a:ext>
            </a:extLst>
          </p:cNvPr>
          <p:cNvSpPr>
            <a:spLocks noChangeAspect="1" noChangeArrowheads="1"/>
          </p:cNvSpPr>
          <p:nvPr/>
        </p:nvSpPr>
        <p:spPr bwMode="auto">
          <a:xfrm>
            <a:off x="90074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Tree>
    <p:extLst>
      <p:ext uri="{BB962C8B-B14F-4D97-AF65-F5344CB8AC3E}">
        <p14:creationId xmlns:p14="http://schemas.microsoft.com/office/powerpoint/2010/main" val="3284211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295D-D32A-4D1A-8C15-511294E83C45}"/>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70C6D5E-22C3-4B85-BBB5-6E1FECC7962A}"/>
              </a:ext>
            </a:extLst>
          </p:cNvPr>
          <p:cNvSpPr>
            <a:spLocks noGrp="1"/>
          </p:cNvSpPr>
          <p:nvPr>
            <p:ph idx="1"/>
          </p:nvPr>
        </p:nvSpPr>
        <p:spPr/>
        <p:txBody>
          <a:bodyPr/>
          <a:lstStyle/>
          <a:p>
            <a:endParaRPr lang="en-IL"/>
          </a:p>
        </p:txBody>
      </p:sp>
      <p:pic>
        <p:nvPicPr>
          <p:cNvPr id="22530" name="Picture 2" descr="Image result for convolutional neural network">
            <a:extLst>
              <a:ext uri="{FF2B5EF4-FFF2-40B4-BE49-F238E27FC236}">
                <a16:creationId xmlns:a16="http://schemas.microsoft.com/office/drawing/2014/main" id="{980CF450-A1F4-45DF-A740-AAA2DF9F8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409700"/>
            <a:ext cx="11953875"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5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6C57-9A68-4C39-9D2B-46D3016A72AF}"/>
              </a:ext>
            </a:extLst>
          </p:cNvPr>
          <p:cNvSpPr>
            <a:spLocks noGrp="1"/>
          </p:cNvSpPr>
          <p:nvPr>
            <p:ph type="title"/>
          </p:nvPr>
        </p:nvSpPr>
        <p:spPr/>
        <p:txBody>
          <a:bodyPr>
            <a:normAutofit/>
          </a:bodyPr>
          <a:lstStyle/>
          <a:p>
            <a:r>
              <a:rPr lang="en-US" dirty="0"/>
              <a:t>What kind of problems does deep learning solve? Predictive Analytics: Regressions.</a:t>
            </a:r>
            <a:endParaRPr lang="en-IL" dirty="0"/>
          </a:p>
        </p:txBody>
      </p:sp>
      <p:sp>
        <p:nvSpPr>
          <p:cNvPr id="3" name="Content Placeholder 2">
            <a:extLst>
              <a:ext uri="{FF2B5EF4-FFF2-40B4-BE49-F238E27FC236}">
                <a16:creationId xmlns:a16="http://schemas.microsoft.com/office/drawing/2014/main" id="{39A82A5B-429A-40C0-954E-5085E5FDFB95}"/>
              </a:ext>
            </a:extLst>
          </p:cNvPr>
          <p:cNvSpPr>
            <a:spLocks noGrp="1"/>
          </p:cNvSpPr>
          <p:nvPr>
            <p:ph idx="1"/>
          </p:nvPr>
        </p:nvSpPr>
        <p:spPr>
          <a:xfrm>
            <a:off x="838200" y="1825624"/>
            <a:ext cx="10515600" cy="4463415"/>
          </a:xfrm>
        </p:spPr>
        <p:txBody>
          <a:bodyPr>
            <a:normAutofit/>
          </a:bodyPr>
          <a:lstStyle/>
          <a:p>
            <a:r>
              <a:rPr lang="en-US" dirty="0"/>
              <a:t>DL can establish correlations between present events and future events. </a:t>
            </a:r>
          </a:p>
          <a:p>
            <a:pPr lvl="1"/>
            <a:r>
              <a:rPr lang="en-US" dirty="0"/>
              <a:t>It can run regression between the past and the future. </a:t>
            </a:r>
          </a:p>
          <a:p>
            <a:pPr marL="0" indent="0">
              <a:buNone/>
            </a:pPr>
            <a:endParaRPr lang="en-US" dirty="0"/>
          </a:p>
        </p:txBody>
      </p:sp>
      <p:pic>
        <p:nvPicPr>
          <p:cNvPr id="5122" name="Picture 2" descr="Image result for back to the future">
            <a:extLst>
              <a:ext uri="{FF2B5EF4-FFF2-40B4-BE49-F238E27FC236}">
                <a16:creationId xmlns:a16="http://schemas.microsoft.com/office/drawing/2014/main" id="{D59AAC68-8636-4F13-A730-94854120B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679" y="3118981"/>
            <a:ext cx="7402884" cy="372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547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7DE-4157-407C-9F62-F68EA1622764}"/>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5E513954-C0C0-4E6C-BFD5-E4E397F5C421}"/>
              </a:ext>
            </a:extLst>
          </p:cNvPr>
          <p:cNvSpPr>
            <a:spLocks noGrp="1"/>
          </p:cNvSpPr>
          <p:nvPr>
            <p:ph idx="1"/>
          </p:nvPr>
        </p:nvSpPr>
        <p:spPr/>
        <p:txBody>
          <a:bodyPr/>
          <a:lstStyle/>
          <a:p>
            <a:endParaRPr lang="en-IL"/>
          </a:p>
        </p:txBody>
      </p:sp>
      <p:pic>
        <p:nvPicPr>
          <p:cNvPr id="23554" name="Picture 2" descr="Image result for convolutional neural network">
            <a:extLst>
              <a:ext uri="{FF2B5EF4-FFF2-40B4-BE49-F238E27FC236}">
                <a16:creationId xmlns:a16="http://schemas.microsoft.com/office/drawing/2014/main" id="{48E03F68-6A19-4CA4-AF95-A20133E67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804988"/>
            <a:ext cx="952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98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DA20-1D1C-43F7-A1E4-8F0E49366E9B}"/>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A1F8CC30-D14A-447B-B244-B9881A6F0A19}"/>
              </a:ext>
            </a:extLst>
          </p:cNvPr>
          <p:cNvSpPr>
            <a:spLocks noGrp="1"/>
          </p:cNvSpPr>
          <p:nvPr>
            <p:ph idx="1"/>
          </p:nvPr>
        </p:nvSpPr>
        <p:spPr/>
        <p:txBody>
          <a:bodyPr/>
          <a:lstStyle/>
          <a:p>
            <a:endParaRPr lang="en-IL"/>
          </a:p>
        </p:txBody>
      </p:sp>
      <p:pic>
        <p:nvPicPr>
          <p:cNvPr id="24578" name="Picture 2" descr="Image result for convolutional neural network">
            <a:extLst>
              <a:ext uri="{FF2B5EF4-FFF2-40B4-BE49-F238E27FC236}">
                <a16:creationId xmlns:a16="http://schemas.microsoft.com/office/drawing/2014/main" id="{F89A26BE-3608-42AC-8691-1E2CB6825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0063"/>
            <a:ext cx="12192000"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96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4FE8-9310-4DCD-B7D2-A0225011B9C7}"/>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5ABADF4-533C-459C-B9E7-6CA2E26B4EAD}"/>
              </a:ext>
            </a:extLst>
          </p:cNvPr>
          <p:cNvSpPr>
            <a:spLocks noGrp="1"/>
          </p:cNvSpPr>
          <p:nvPr>
            <p:ph idx="1"/>
          </p:nvPr>
        </p:nvSpPr>
        <p:spPr/>
        <p:txBody>
          <a:bodyPr/>
          <a:lstStyle/>
          <a:p>
            <a:endParaRPr lang="en-IL"/>
          </a:p>
        </p:txBody>
      </p:sp>
      <p:pic>
        <p:nvPicPr>
          <p:cNvPr id="25602" name="Picture 2" descr="Image result for recurrent neural network">
            <a:extLst>
              <a:ext uri="{FF2B5EF4-FFF2-40B4-BE49-F238E27FC236}">
                <a16:creationId xmlns:a16="http://schemas.microsoft.com/office/drawing/2014/main" id="{F65507FC-4265-4C05-8D5E-5594D9A58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913" y="1476375"/>
            <a:ext cx="9020175"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505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36E9-6442-4728-8371-67690D52D730}"/>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FA69EB84-CC4C-474D-AE7E-67BA2FFBEB96}"/>
              </a:ext>
            </a:extLst>
          </p:cNvPr>
          <p:cNvSpPr>
            <a:spLocks noGrp="1"/>
          </p:cNvSpPr>
          <p:nvPr>
            <p:ph idx="1"/>
          </p:nvPr>
        </p:nvSpPr>
        <p:spPr/>
        <p:txBody>
          <a:bodyPr/>
          <a:lstStyle/>
          <a:p>
            <a:endParaRPr lang="en-IL"/>
          </a:p>
        </p:txBody>
      </p:sp>
      <p:pic>
        <p:nvPicPr>
          <p:cNvPr id="26626" name="Picture 2" descr="Image result for lstm">
            <a:extLst>
              <a:ext uri="{FF2B5EF4-FFF2-40B4-BE49-F238E27FC236}">
                <a16:creationId xmlns:a16="http://schemas.microsoft.com/office/drawing/2014/main" id="{42EB92DC-30F1-46D3-8B1A-7EB989FD3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506" y="1919288"/>
            <a:ext cx="9123316" cy="432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406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7875-1E4E-45A7-9377-996ABE2862F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A98A7D83-2934-4046-8D6A-7A8D005A02A7}"/>
              </a:ext>
            </a:extLst>
          </p:cNvPr>
          <p:cNvSpPr>
            <a:spLocks noGrp="1"/>
          </p:cNvSpPr>
          <p:nvPr>
            <p:ph idx="1"/>
          </p:nvPr>
        </p:nvSpPr>
        <p:spPr/>
        <p:txBody>
          <a:bodyPr/>
          <a:lstStyle/>
          <a:p>
            <a:endParaRPr lang="en-IL"/>
          </a:p>
        </p:txBody>
      </p:sp>
      <p:pic>
        <p:nvPicPr>
          <p:cNvPr id="27650" name="Picture 2" descr="Image result for lstm">
            <a:extLst>
              <a:ext uri="{FF2B5EF4-FFF2-40B4-BE49-F238E27FC236}">
                <a16:creationId xmlns:a16="http://schemas.microsoft.com/office/drawing/2014/main" id="{A96B3E93-73D5-4400-AD08-A0994CB29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911" y="642550"/>
            <a:ext cx="8252178" cy="557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73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C099-D612-4A9E-9FC9-3143CE09BE42}"/>
              </a:ext>
            </a:extLst>
          </p:cNvPr>
          <p:cNvSpPr>
            <a:spLocks noGrp="1"/>
          </p:cNvSpPr>
          <p:nvPr>
            <p:ph type="title"/>
          </p:nvPr>
        </p:nvSpPr>
        <p:spPr/>
        <p:txBody>
          <a:bodyPr/>
          <a:lstStyle/>
          <a:p>
            <a:r>
              <a:rPr lang="en-US" b="1" dirty="0"/>
              <a:t>Neural Networks &amp; Artificial Intelligence</a:t>
            </a:r>
            <a:endParaRPr lang="en-IL" dirty="0"/>
          </a:p>
        </p:txBody>
      </p:sp>
      <p:sp>
        <p:nvSpPr>
          <p:cNvPr id="3" name="Content Placeholder 2">
            <a:extLst>
              <a:ext uri="{FF2B5EF4-FFF2-40B4-BE49-F238E27FC236}">
                <a16:creationId xmlns:a16="http://schemas.microsoft.com/office/drawing/2014/main" id="{2F9CEB38-DCC2-4353-8A28-2F57D63F62B1}"/>
              </a:ext>
            </a:extLst>
          </p:cNvPr>
          <p:cNvSpPr>
            <a:spLocks noGrp="1"/>
          </p:cNvSpPr>
          <p:nvPr>
            <p:ph idx="1"/>
          </p:nvPr>
        </p:nvSpPr>
        <p:spPr/>
        <p:txBody>
          <a:bodyPr>
            <a:normAutofit/>
          </a:bodyPr>
          <a:lstStyle/>
          <a:p>
            <a:r>
              <a:rPr lang="en-US" dirty="0"/>
              <a:t>In some circles, NNs are thought of as “brute force” AI, because they start with a blank slate and hammer their way through to an accurate model. </a:t>
            </a:r>
          </a:p>
          <a:p>
            <a:r>
              <a:rPr lang="en-US" dirty="0"/>
              <a:t>They are effective, but to some eyes inefficient in their approach to modeling, which can’t make assumptions about functional dependencies between output and input.</a:t>
            </a:r>
          </a:p>
          <a:p>
            <a:r>
              <a:rPr lang="en-US" dirty="0"/>
              <a:t>Gradient descent is not recombining every weight with every other to find the best match – its method of pathfinding shrinks the relevant weight space, and therefore the number of updates and required computation, by many orders of magnitude.</a:t>
            </a:r>
            <a:endParaRPr lang="en-IL" dirty="0"/>
          </a:p>
        </p:txBody>
      </p:sp>
    </p:spTree>
    <p:extLst>
      <p:ext uri="{BB962C8B-B14F-4D97-AF65-F5344CB8AC3E}">
        <p14:creationId xmlns:p14="http://schemas.microsoft.com/office/powerpoint/2010/main" val="77953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6C57-9A68-4C39-9D2B-46D3016A72AF}"/>
              </a:ext>
            </a:extLst>
          </p:cNvPr>
          <p:cNvSpPr>
            <a:spLocks noGrp="1"/>
          </p:cNvSpPr>
          <p:nvPr>
            <p:ph type="title"/>
          </p:nvPr>
        </p:nvSpPr>
        <p:spPr/>
        <p:txBody>
          <a:bodyPr>
            <a:normAutofit/>
          </a:bodyPr>
          <a:lstStyle/>
          <a:p>
            <a:r>
              <a:rPr lang="en-US" dirty="0"/>
              <a:t>What kind of problems does deep learning solve? Predictive Analytics: Regressions.</a:t>
            </a:r>
            <a:endParaRPr lang="en-IL" dirty="0"/>
          </a:p>
        </p:txBody>
      </p:sp>
      <p:sp>
        <p:nvSpPr>
          <p:cNvPr id="3" name="Content Placeholder 2">
            <a:extLst>
              <a:ext uri="{FF2B5EF4-FFF2-40B4-BE49-F238E27FC236}">
                <a16:creationId xmlns:a16="http://schemas.microsoft.com/office/drawing/2014/main" id="{39A82A5B-429A-40C0-954E-5085E5FDFB95}"/>
              </a:ext>
            </a:extLst>
          </p:cNvPr>
          <p:cNvSpPr>
            <a:spLocks noGrp="1"/>
          </p:cNvSpPr>
          <p:nvPr>
            <p:ph idx="1"/>
          </p:nvPr>
        </p:nvSpPr>
        <p:spPr>
          <a:xfrm>
            <a:off x="838200" y="1825624"/>
            <a:ext cx="10515600" cy="4463415"/>
          </a:xfrm>
        </p:spPr>
        <p:txBody>
          <a:bodyPr>
            <a:normAutofit/>
          </a:bodyPr>
          <a:lstStyle/>
          <a:p>
            <a:r>
              <a:rPr lang="en-US" dirty="0"/>
              <a:t>Given a time series, deep learning may read a string of numbers and predict the number most likely to occur next. Examples:</a:t>
            </a:r>
          </a:p>
          <a:p>
            <a:pPr lvl="1"/>
            <a:r>
              <a:rPr lang="en-US" dirty="0"/>
              <a:t>Hardware breakdowns  </a:t>
            </a:r>
          </a:p>
          <a:p>
            <a:pPr lvl="1"/>
            <a:r>
              <a:rPr lang="en-US" dirty="0"/>
              <a:t>Health breakdowns </a:t>
            </a:r>
          </a:p>
          <a:p>
            <a:pPr lvl="1"/>
            <a:r>
              <a:rPr lang="en-US" dirty="0"/>
              <a:t>Customer churn</a:t>
            </a:r>
          </a:p>
        </p:txBody>
      </p:sp>
      <p:pic>
        <p:nvPicPr>
          <p:cNvPr id="6146" name="Picture 2" descr="Image result for timeseries">
            <a:extLst>
              <a:ext uri="{FF2B5EF4-FFF2-40B4-BE49-F238E27FC236}">
                <a16:creationId xmlns:a16="http://schemas.microsoft.com/office/drawing/2014/main" id="{56CBAAA5-7D48-4BAA-A706-AFA8E8A26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78" y="2855934"/>
            <a:ext cx="7229475" cy="400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00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6C57-9A68-4C39-9D2B-46D3016A72AF}"/>
              </a:ext>
            </a:extLst>
          </p:cNvPr>
          <p:cNvSpPr>
            <a:spLocks noGrp="1"/>
          </p:cNvSpPr>
          <p:nvPr>
            <p:ph type="title"/>
          </p:nvPr>
        </p:nvSpPr>
        <p:spPr/>
        <p:txBody>
          <a:bodyPr>
            <a:normAutofit/>
          </a:bodyPr>
          <a:lstStyle/>
          <a:p>
            <a:r>
              <a:rPr lang="en-US" dirty="0"/>
              <a:t>What kind of problems does deep learning solve? Predictive Analytics: Regressions.</a:t>
            </a:r>
            <a:endParaRPr lang="en-IL" dirty="0"/>
          </a:p>
        </p:txBody>
      </p:sp>
      <p:sp>
        <p:nvSpPr>
          <p:cNvPr id="3" name="Content Placeholder 2">
            <a:extLst>
              <a:ext uri="{FF2B5EF4-FFF2-40B4-BE49-F238E27FC236}">
                <a16:creationId xmlns:a16="http://schemas.microsoft.com/office/drawing/2014/main" id="{39A82A5B-429A-40C0-954E-5085E5FDFB95}"/>
              </a:ext>
            </a:extLst>
          </p:cNvPr>
          <p:cNvSpPr>
            <a:spLocks noGrp="1"/>
          </p:cNvSpPr>
          <p:nvPr>
            <p:ph idx="1"/>
          </p:nvPr>
        </p:nvSpPr>
        <p:spPr>
          <a:xfrm>
            <a:off x="838200" y="1903956"/>
            <a:ext cx="10515600" cy="4385083"/>
          </a:xfrm>
        </p:spPr>
        <p:txBody>
          <a:bodyPr>
            <a:normAutofit/>
          </a:bodyPr>
          <a:lstStyle/>
          <a:p>
            <a:r>
              <a:rPr lang="en-US" dirty="0"/>
              <a:t>It’s possible to create smarter agents that combine NNs with other algorithms like reinforcement learning.</a:t>
            </a:r>
          </a:p>
        </p:txBody>
      </p:sp>
      <p:pic>
        <p:nvPicPr>
          <p:cNvPr id="3074" name="Picture 2" descr="Image result for reinforcement learning">
            <a:extLst>
              <a:ext uri="{FF2B5EF4-FFF2-40B4-BE49-F238E27FC236}">
                <a16:creationId xmlns:a16="http://schemas.microsoft.com/office/drawing/2014/main" id="{4F745FBF-1C91-4E2A-A26E-C6CB950BF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561" y="3429000"/>
            <a:ext cx="7386877" cy="284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7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D17-F197-41BB-AE19-DD0DB78D4E2C}"/>
              </a:ext>
            </a:extLst>
          </p:cNvPr>
          <p:cNvSpPr>
            <a:spLocks noGrp="1"/>
          </p:cNvSpPr>
          <p:nvPr>
            <p:ph type="title"/>
          </p:nvPr>
        </p:nvSpPr>
        <p:spPr/>
        <p:txBody>
          <a:bodyPr/>
          <a:lstStyle/>
          <a:p>
            <a:r>
              <a:rPr lang="en-US" b="1" dirty="0"/>
              <a:t>Neural Network Elements</a:t>
            </a:r>
            <a:endParaRPr lang="en-IL" dirty="0"/>
          </a:p>
        </p:txBody>
      </p:sp>
      <p:sp>
        <p:nvSpPr>
          <p:cNvPr id="3" name="Content Placeholder 2">
            <a:extLst>
              <a:ext uri="{FF2B5EF4-FFF2-40B4-BE49-F238E27FC236}">
                <a16:creationId xmlns:a16="http://schemas.microsoft.com/office/drawing/2014/main" id="{D2642D78-EECF-4695-BDF7-35575D854912}"/>
              </a:ext>
            </a:extLst>
          </p:cNvPr>
          <p:cNvSpPr>
            <a:spLocks noGrp="1"/>
          </p:cNvSpPr>
          <p:nvPr>
            <p:ph idx="1"/>
          </p:nvPr>
        </p:nvSpPr>
        <p:spPr/>
        <p:txBody>
          <a:bodyPr>
            <a:normAutofit/>
          </a:bodyPr>
          <a:lstStyle/>
          <a:p>
            <a:r>
              <a:rPr lang="en-US" dirty="0"/>
              <a:t>Deep learning  = networks composed of several layers.</a:t>
            </a:r>
          </a:p>
          <a:p>
            <a:r>
              <a:rPr lang="en-US" dirty="0"/>
              <a:t>The layers are made of </a:t>
            </a:r>
            <a:r>
              <a:rPr lang="en-US" i="1" dirty="0"/>
              <a:t>nodes</a:t>
            </a:r>
            <a:r>
              <a:rPr lang="en-US" dirty="0"/>
              <a:t>. </a:t>
            </a:r>
          </a:p>
          <a:p>
            <a:r>
              <a:rPr lang="en-US" dirty="0"/>
              <a:t>A node is just a place where </a:t>
            </a:r>
            <a:r>
              <a:rPr lang="en-US" b="1" dirty="0"/>
              <a:t>computation</a:t>
            </a:r>
            <a:r>
              <a:rPr lang="en-US" dirty="0"/>
              <a:t> happens, loosely patterned on a neuron in the human brain.</a:t>
            </a:r>
          </a:p>
        </p:txBody>
      </p:sp>
    </p:spTree>
    <p:extLst>
      <p:ext uri="{BB962C8B-B14F-4D97-AF65-F5344CB8AC3E}">
        <p14:creationId xmlns:p14="http://schemas.microsoft.com/office/powerpoint/2010/main" val="381847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68B8-1E2D-490F-8F7D-7B02E7180F1D}"/>
              </a:ext>
            </a:extLst>
          </p:cNvPr>
          <p:cNvSpPr>
            <a:spLocks noGrp="1"/>
          </p:cNvSpPr>
          <p:nvPr>
            <p:ph type="title"/>
          </p:nvPr>
        </p:nvSpPr>
        <p:spPr/>
        <p:txBody>
          <a:bodyPr/>
          <a:lstStyle/>
          <a:p>
            <a:r>
              <a:rPr lang="en-US" b="1" dirty="0"/>
              <a:t>Node</a:t>
            </a:r>
            <a:r>
              <a:rPr lang="en-US" dirty="0"/>
              <a:t> diagram</a:t>
            </a:r>
            <a:endParaRPr lang="en-IL" dirty="0"/>
          </a:p>
        </p:txBody>
      </p:sp>
      <p:sp>
        <p:nvSpPr>
          <p:cNvPr id="3" name="Content Placeholder 2">
            <a:extLst>
              <a:ext uri="{FF2B5EF4-FFF2-40B4-BE49-F238E27FC236}">
                <a16:creationId xmlns:a16="http://schemas.microsoft.com/office/drawing/2014/main" id="{EDD72743-2647-4C6E-9FF1-DBC13CEC270C}"/>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C7DD2289-8F1C-495E-835E-2DCFAEE16F68}"/>
              </a:ext>
            </a:extLst>
          </p:cNvPr>
          <p:cNvPicPr>
            <a:picLocks noChangeAspect="1"/>
          </p:cNvPicPr>
          <p:nvPr/>
        </p:nvPicPr>
        <p:blipFill>
          <a:blip r:embed="rId2"/>
          <a:stretch>
            <a:fillRect/>
          </a:stretch>
        </p:blipFill>
        <p:spPr>
          <a:xfrm>
            <a:off x="913781" y="1862999"/>
            <a:ext cx="9672018" cy="4313963"/>
          </a:xfrm>
          <a:prstGeom prst="rect">
            <a:avLst/>
          </a:prstGeom>
        </p:spPr>
      </p:pic>
    </p:spTree>
    <p:extLst>
      <p:ext uri="{BB962C8B-B14F-4D97-AF65-F5344CB8AC3E}">
        <p14:creationId xmlns:p14="http://schemas.microsoft.com/office/powerpoint/2010/main" val="145818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9976</TotalTime>
  <Words>3194</Words>
  <Application>Microsoft Office PowerPoint</Application>
  <PresentationFormat>Widescreen</PresentationFormat>
  <Paragraphs>262</Paragraphs>
  <Slides>55</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Cambria Math</vt:lpstr>
      <vt:lpstr>Office Theme</vt:lpstr>
      <vt:lpstr>Deep Neural Networks</vt:lpstr>
      <vt:lpstr>Neural networks</vt:lpstr>
      <vt:lpstr>What kind of problems does deep learning solve? Classification.</vt:lpstr>
      <vt:lpstr>What kind of problems does deep learning solve? Clustering.</vt:lpstr>
      <vt:lpstr>What kind of problems does deep learning solve? Predictive Analytics: Regressions.</vt:lpstr>
      <vt:lpstr>What kind of problems does deep learning solve? Predictive Analytics: Regressions.</vt:lpstr>
      <vt:lpstr>What kind of problems does deep learning solve? Predictive Analytics: Regressions.</vt:lpstr>
      <vt:lpstr>Neural Network Elements</vt:lpstr>
      <vt:lpstr>Node diagram</vt:lpstr>
      <vt:lpstr>Neural Network Elements</vt:lpstr>
      <vt:lpstr>General NN diagram</vt:lpstr>
      <vt:lpstr>Key Concepts of Deep Neural Networks</vt:lpstr>
      <vt:lpstr>PowerPoint Presentation</vt:lpstr>
      <vt:lpstr>Feature hierarchy in deep-learning networks</vt:lpstr>
      <vt:lpstr>PowerPoint Presentation</vt:lpstr>
      <vt:lpstr>The problems deep learning solves best</vt:lpstr>
      <vt:lpstr>The problems deep learning solves best</vt:lpstr>
      <vt:lpstr>Other domains…</vt:lpstr>
      <vt:lpstr>Finally… no feature engineering </vt:lpstr>
      <vt:lpstr>Automated feature engineering with DL</vt:lpstr>
      <vt:lpstr>Predictive nature of Deep Learning</vt:lpstr>
      <vt:lpstr>Example: Feedforward Networks</vt:lpstr>
      <vt:lpstr>Feedforward Networks, cont.</vt:lpstr>
      <vt:lpstr>Example</vt:lpstr>
      <vt:lpstr>Example, cont.</vt:lpstr>
      <vt:lpstr>Example, cont.</vt:lpstr>
      <vt:lpstr>Linear Regression</vt:lpstr>
      <vt:lpstr>Multiple Linear Regression</vt:lpstr>
      <vt:lpstr>Multiple Linear Regression</vt:lpstr>
      <vt:lpstr>Multiple Linear Regression, cont.</vt:lpstr>
      <vt:lpstr>Multiple Linear Regression, cont.</vt:lpstr>
      <vt:lpstr>Sigmoid function</vt:lpstr>
      <vt:lpstr>Gradient Descent</vt:lpstr>
      <vt:lpstr>Gradient Descent</vt:lpstr>
      <vt:lpstr>Gradient Descent, cont.</vt:lpstr>
      <vt:lpstr>Gradient Descent, cont.</vt:lpstr>
      <vt:lpstr>Chain rule</vt:lpstr>
      <vt:lpstr>Optimization Algorithms</vt:lpstr>
      <vt:lpstr>Activation Functions</vt:lpstr>
      <vt:lpstr>Custom layers, activation functions and loss functions</vt:lpstr>
      <vt:lpstr>Logistic Regression</vt:lpstr>
      <vt:lpstr>Logistic Regression, cont.</vt:lpstr>
      <vt:lpstr>Logistic Regression, cont.</vt:lpstr>
      <vt:lpstr>Logistic Regression, cont.</vt:lpstr>
      <vt:lpstr>Logistic Regression, cont.</vt:lpstr>
      <vt:lpstr>Logistic Regression, cont.</vt:lpstr>
      <vt:lpstr>Loss Functions</vt:lpstr>
      <vt:lpstr>Cross-entropy error function and logistic regression</vt:lpstr>
      <vt:lpstr>PowerPoint Presentation</vt:lpstr>
      <vt:lpstr>PowerPoint Presentation</vt:lpstr>
      <vt:lpstr>PowerPoint Presentation</vt:lpstr>
      <vt:lpstr>PowerPoint Presentation</vt:lpstr>
      <vt:lpstr>PowerPoint Presentation</vt:lpstr>
      <vt:lpstr>PowerPoint Presentation</vt:lpstr>
      <vt:lpstr>Neural Networks &amp; Artificial Intelligence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Networks</dc:title>
  <dc:creator>Marina Litvak</dc:creator>
  <cp:lastModifiedBy>Marina Litvak</cp:lastModifiedBy>
  <cp:revision>99</cp:revision>
  <cp:lastPrinted>2018-12-23T11:00:47Z</cp:lastPrinted>
  <dcterms:created xsi:type="dcterms:W3CDTF">2018-12-17T15:32:06Z</dcterms:created>
  <dcterms:modified xsi:type="dcterms:W3CDTF">2018-12-26T08:12:17Z</dcterms:modified>
</cp:coreProperties>
</file>